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5" r:id="rId4"/>
    <p:sldId id="257" r:id="rId5"/>
    <p:sldId id="263" r:id="rId6"/>
    <p:sldId id="258" r:id="rId7"/>
    <p:sldId id="261" r:id="rId8"/>
  </p:sldIdLst>
  <p:sldSz cx="7200900" cy="10080625"/>
  <p:notesSz cx="6797675" cy="9926638"/>
  <p:defaultTextStyle>
    <a:defPPr>
      <a:defRPr lang="fr-FR"/>
    </a:defPPr>
    <a:lvl1pPr marL="0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31846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63692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95538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27384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59231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91077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22923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54769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5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075" autoAdjust="0"/>
  </p:normalViewPr>
  <p:slideViewPr>
    <p:cSldViewPr>
      <p:cViewPr varScale="1">
        <p:scale>
          <a:sx n="56" d="100"/>
          <a:sy n="56" d="100"/>
        </p:scale>
        <p:origin x="2453" y="62"/>
      </p:cViewPr>
      <p:guideLst>
        <p:guide orient="horz" pos="3175"/>
        <p:guide pos="22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068" y="3131530"/>
            <a:ext cx="6120765" cy="21608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80135" y="5712354"/>
            <a:ext cx="5040630" cy="2576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1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3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5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27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5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91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2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5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220653" y="403696"/>
            <a:ext cx="1620203" cy="8601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0045" y="403696"/>
            <a:ext cx="4740592" cy="8601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8820" y="6477737"/>
            <a:ext cx="6120765" cy="2002124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8820" y="4272601"/>
            <a:ext cx="6120765" cy="220513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184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36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9553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2738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5923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9107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229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5476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0045" y="2352149"/>
            <a:ext cx="3180397" cy="665274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60458" y="2352149"/>
            <a:ext cx="3180397" cy="665274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06/09/2024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49" y="2256473"/>
            <a:ext cx="3181650" cy="94039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1846" indent="0">
              <a:buNone/>
              <a:defRPr sz="1000" b="1"/>
            </a:lvl2pPr>
            <a:lvl3pPr marL="463692" indent="0">
              <a:buNone/>
              <a:defRPr sz="900" b="1"/>
            </a:lvl3pPr>
            <a:lvl4pPr marL="695538" indent="0">
              <a:buNone/>
              <a:defRPr sz="800" b="1"/>
            </a:lvl4pPr>
            <a:lvl5pPr marL="927384" indent="0">
              <a:buNone/>
              <a:defRPr sz="800" b="1"/>
            </a:lvl5pPr>
            <a:lvl6pPr marL="1159231" indent="0">
              <a:buNone/>
              <a:defRPr sz="800" b="1"/>
            </a:lvl6pPr>
            <a:lvl7pPr marL="1391077" indent="0">
              <a:buNone/>
              <a:defRPr sz="800" b="1"/>
            </a:lvl7pPr>
            <a:lvl8pPr marL="1622923" indent="0">
              <a:buNone/>
              <a:defRPr sz="800" b="1"/>
            </a:lvl8pPr>
            <a:lvl9pPr marL="1854769" indent="0">
              <a:buNone/>
              <a:defRPr sz="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49" y="3196865"/>
            <a:ext cx="3181650" cy="5808027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657965" y="2256473"/>
            <a:ext cx="3182894" cy="94039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1846" indent="0">
              <a:buNone/>
              <a:defRPr sz="1000" b="1"/>
            </a:lvl2pPr>
            <a:lvl3pPr marL="463692" indent="0">
              <a:buNone/>
              <a:defRPr sz="900" b="1"/>
            </a:lvl3pPr>
            <a:lvl4pPr marL="695538" indent="0">
              <a:buNone/>
              <a:defRPr sz="800" b="1"/>
            </a:lvl4pPr>
            <a:lvl5pPr marL="927384" indent="0">
              <a:buNone/>
              <a:defRPr sz="800" b="1"/>
            </a:lvl5pPr>
            <a:lvl6pPr marL="1159231" indent="0">
              <a:buNone/>
              <a:defRPr sz="800" b="1"/>
            </a:lvl6pPr>
            <a:lvl7pPr marL="1391077" indent="0">
              <a:buNone/>
              <a:defRPr sz="800" b="1"/>
            </a:lvl7pPr>
            <a:lvl8pPr marL="1622923" indent="0">
              <a:buNone/>
              <a:defRPr sz="800" b="1"/>
            </a:lvl8pPr>
            <a:lvl9pPr marL="1854769" indent="0">
              <a:buNone/>
              <a:defRPr sz="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657965" y="3196865"/>
            <a:ext cx="3182894" cy="5808027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06/09/2024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06/09/2024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06/09/2024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50" y="401361"/>
            <a:ext cx="2369044" cy="1708107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15356" y="401361"/>
            <a:ext cx="4025503" cy="86035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0050" y="2109466"/>
            <a:ext cx="2369044" cy="6895428"/>
          </a:xfrm>
        </p:spPr>
        <p:txBody>
          <a:bodyPr/>
          <a:lstStyle>
            <a:lvl1pPr marL="0" indent="0">
              <a:buNone/>
              <a:defRPr sz="700"/>
            </a:lvl1pPr>
            <a:lvl2pPr marL="231846" indent="0">
              <a:buNone/>
              <a:defRPr sz="600"/>
            </a:lvl2pPr>
            <a:lvl3pPr marL="463692" indent="0">
              <a:buNone/>
              <a:defRPr sz="500"/>
            </a:lvl3pPr>
            <a:lvl4pPr marL="695538" indent="0">
              <a:buNone/>
              <a:defRPr sz="500"/>
            </a:lvl4pPr>
            <a:lvl5pPr marL="927384" indent="0">
              <a:buNone/>
              <a:defRPr sz="500"/>
            </a:lvl5pPr>
            <a:lvl6pPr marL="1159231" indent="0">
              <a:buNone/>
              <a:defRPr sz="500"/>
            </a:lvl6pPr>
            <a:lvl7pPr marL="1391077" indent="0">
              <a:buNone/>
              <a:defRPr sz="500"/>
            </a:lvl7pPr>
            <a:lvl8pPr marL="1622923" indent="0">
              <a:buNone/>
              <a:defRPr sz="500"/>
            </a:lvl8pPr>
            <a:lvl9pPr marL="1854769" indent="0">
              <a:buNone/>
              <a:defRPr sz="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06/09/2024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1429" y="7056439"/>
            <a:ext cx="4320540" cy="833053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11429" y="900721"/>
            <a:ext cx="4320540" cy="6048375"/>
          </a:xfrm>
        </p:spPr>
        <p:txBody>
          <a:bodyPr/>
          <a:lstStyle>
            <a:lvl1pPr marL="0" indent="0">
              <a:buNone/>
              <a:defRPr sz="1600"/>
            </a:lvl1pPr>
            <a:lvl2pPr marL="231846" indent="0">
              <a:buNone/>
              <a:defRPr sz="1400"/>
            </a:lvl2pPr>
            <a:lvl3pPr marL="463692" indent="0">
              <a:buNone/>
              <a:defRPr sz="1200"/>
            </a:lvl3pPr>
            <a:lvl4pPr marL="695538" indent="0">
              <a:buNone/>
              <a:defRPr sz="1000"/>
            </a:lvl4pPr>
            <a:lvl5pPr marL="927384" indent="0">
              <a:buNone/>
              <a:defRPr sz="1000"/>
            </a:lvl5pPr>
            <a:lvl6pPr marL="1159231" indent="0">
              <a:buNone/>
              <a:defRPr sz="1000"/>
            </a:lvl6pPr>
            <a:lvl7pPr marL="1391077" indent="0">
              <a:buNone/>
              <a:defRPr sz="1000"/>
            </a:lvl7pPr>
            <a:lvl8pPr marL="1622923" indent="0">
              <a:buNone/>
              <a:defRPr sz="1000"/>
            </a:lvl8pPr>
            <a:lvl9pPr marL="1854769" indent="0">
              <a:buNone/>
              <a:defRPr sz="1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11429" y="7889492"/>
            <a:ext cx="4320540" cy="1183072"/>
          </a:xfrm>
        </p:spPr>
        <p:txBody>
          <a:bodyPr/>
          <a:lstStyle>
            <a:lvl1pPr marL="0" indent="0">
              <a:buNone/>
              <a:defRPr sz="700"/>
            </a:lvl1pPr>
            <a:lvl2pPr marL="231846" indent="0">
              <a:buNone/>
              <a:defRPr sz="600"/>
            </a:lvl2pPr>
            <a:lvl3pPr marL="463692" indent="0">
              <a:buNone/>
              <a:defRPr sz="500"/>
            </a:lvl3pPr>
            <a:lvl4pPr marL="695538" indent="0">
              <a:buNone/>
              <a:defRPr sz="500"/>
            </a:lvl4pPr>
            <a:lvl5pPr marL="927384" indent="0">
              <a:buNone/>
              <a:defRPr sz="500"/>
            </a:lvl5pPr>
            <a:lvl6pPr marL="1159231" indent="0">
              <a:buNone/>
              <a:defRPr sz="500"/>
            </a:lvl6pPr>
            <a:lvl7pPr marL="1391077" indent="0">
              <a:buNone/>
              <a:defRPr sz="500"/>
            </a:lvl7pPr>
            <a:lvl8pPr marL="1622923" indent="0">
              <a:buNone/>
              <a:defRPr sz="500"/>
            </a:lvl8pPr>
            <a:lvl9pPr marL="1854769" indent="0">
              <a:buNone/>
              <a:defRPr sz="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06/09/2024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0045" y="403693"/>
            <a:ext cx="6480810" cy="1680104"/>
          </a:xfrm>
          <a:prstGeom prst="rect">
            <a:avLst/>
          </a:prstGeom>
        </p:spPr>
        <p:txBody>
          <a:bodyPr vert="horz" lIns="46369" tIns="23185" rIns="46369" bIns="23185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45" y="2352149"/>
            <a:ext cx="6480810" cy="6652746"/>
          </a:xfrm>
          <a:prstGeom prst="rect">
            <a:avLst/>
          </a:prstGeom>
        </p:spPr>
        <p:txBody>
          <a:bodyPr vert="horz" lIns="46369" tIns="23185" rIns="46369" bIns="2318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0045" y="9343249"/>
            <a:ext cx="1680210" cy="536700"/>
          </a:xfrm>
          <a:prstGeom prst="rect">
            <a:avLst/>
          </a:prstGeom>
        </p:spPr>
        <p:txBody>
          <a:bodyPr vert="horz" lIns="46369" tIns="23185" rIns="46369" bIns="23185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28BCD-AFB3-49D9-8F1D-70117E8E5D62}" type="datetimeFigureOut">
              <a:rPr lang="fr-FR" smtClean="0"/>
              <a:pPr/>
              <a:t>06/09/2024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60308" y="9343249"/>
            <a:ext cx="2280285" cy="536700"/>
          </a:xfrm>
          <a:prstGeom prst="rect">
            <a:avLst/>
          </a:prstGeom>
        </p:spPr>
        <p:txBody>
          <a:bodyPr vert="horz" lIns="46369" tIns="23185" rIns="46369" bIns="23185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160645" y="9343249"/>
            <a:ext cx="1680210" cy="536700"/>
          </a:xfrm>
          <a:prstGeom prst="rect">
            <a:avLst/>
          </a:prstGeom>
        </p:spPr>
        <p:txBody>
          <a:bodyPr vert="horz" lIns="46369" tIns="23185" rIns="46369" bIns="23185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3692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885" indent="-173885" algn="l" defTabSz="46369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6750" indent="-144904" algn="l" defTabSz="46369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9615" indent="-115923" algn="l" defTabSz="463692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11461" indent="-115923" algn="l" defTabSz="463692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3308" indent="-115923" algn="l" defTabSz="463692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5154" indent="-115923" algn="l" defTabSz="46369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07000" indent="-115923" algn="l" defTabSz="46369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38846" indent="-115923" algn="l" defTabSz="46369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70692" indent="-115923" algn="l" defTabSz="46369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1846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3692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95538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27384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59231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91077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22923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54769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.meziani@mongre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eziani/g.meziani@mongre.or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75" y="5267325"/>
            <a:ext cx="3248025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88482" y="5616376"/>
            <a:ext cx="2304256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3" descr="Logo Mongr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2624" y="210282"/>
            <a:ext cx="213565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0" y="2808064"/>
            <a:ext cx="720090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500" dirty="0">
              <a:solidFill>
                <a:srgbClr val="A50021"/>
              </a:solidFill>
              <a:latin typeface="Berlin Sans FB" pitchFamily="34" charset="0"/>
            </a:endParaRPr>
          </a:p>
          <a:p>
            <a:pPr algn="ctr"/>
            <a:r>
              <a:rPr lang="fr-FR" sz="2500" dirty="0">
                <a:solidFill>
                  <a:srgbClr val="A50021"/>
                </a:solidFill>
                <a:latin typeface="Berlin Sans FB" pitchFamily="34" charset="0"/>
              </a:rPr>
              <a:t>Préparation</a:t>
            </a:r>
          </a:p>
          <a:p>
            <a:pPr algn="ctr"/>
            <a:r>
              <a:rPr lang="fr-FR" sz="2800" dirty="0">
                <a:solidFill>
                  <a:srgbClr val="A50021"/>
                </a:solidFill>
                <a:latin typeface="Berlin Sans FB" pitchFamily="34" charset="0"/>
                <a:ea typeface="Calibri" pitchFamily="34" charset="0"/>
                <a:cs typeface="Times New Roman" pitchFamily="18" charset="0"/>
              </a:rPr>
              <a:t>des concours d’entrée </a:t>
            </a:r>
          </a:p>
          <a:p>
            <a:pPr algn="ctr"/>
            <a:r>
              <a:rPr lang="fr-FR" sz="2800" dirty="0">
                <a:solidFill>
                  <a:srgbClr val="A50021"/>
                </a:solidFill>
                <a:latin typeface="Berlin Sans FB" pitchFamily="34" charset="0"/>
                <a:ea typeface="Calibri" pitchFamily="34" charset="0"/>
                <a:cs typeface="Times New Roman" pitchFamily="18" charset="0"/>
              </a:rPr>
              <a:t>aux Instituts d’Etudes Politiques </a:t>
            </a:r>
          </a:p>
          <a:p>
            <a:pPr algn="ctr"/>
            <a:endParaRPr lang="fr-FR" sz="2800" b="1" dirty="0">
              <a:solidFill>
                <a:srgbClr val="A50021"/>
              </a:solidFill>
              <a:latin typeface="Berlin Sans FB" pitchFamily="34" charset="0"/>
              <a:cs typeface="Times New Roman" pitchFamily="18" charset="0"/>
            </a:endParaRPr>
          </a:p>
          <a:p>
            <a:pPr algn="ctr"/>
            <a:endParaRPr lang="fr-FR" sz="2800" b="1" dirty="0">
              <a:solidFill>
                <a:srgbClr val="A50021"/>
              </a:solidFill>
              <a:latin typeface="Berlin Sans FB" pitchFamily="34" charset="0"/>
              <a:cs typeface="Times New Roman" pitchFamily="18" charset="0"/>
            </a:endParaRPr>
          </a:p>
          <a:p>
            <a:pPr algn="ctr"/>
            <a:endParaRPr lang="fr-FR" sz="2800" b="1" dirty="0">
              <a:solidFill>
                <a:srgbClr val="A50021"/>
              </a:solidFill>
              <a:latin typeface="Berlin Sans FB" pitchFamily="34" charset="0"/>
              <a:cs typeface="Times New Roman" pitchFamily="18" charset="0"/>
            </a:endParaRPr>
          </a:p>
          <a:p>
            <a:pPr algn="ctr"/>
            <a:r>
              <a:rPr lang="fr-FR" sz="2800" b="1" dirty="0">
                <a:solidFill>
                  <a:srgbClr val="A50021"/>
                </a:solidFill>
                <a:latin typeface="Berlin Sans FB" pitchFamily="34" charset="0"/>
                <a:cs typeface="Times New Roman" pitchFamily="18" charset="0"/>
              </a:rPr>
              <a:t>Dossier d’inscription</a:t>
            </a:r>
            <a:endParaRPr lang="fr-FR" sz="2500" dirty="0">
              <a:solidFill>
                <a:srgbClr val="A50021"/>
              </a:solidFill>
              <a:latin typeface="Berlin Sans FB" pitchFamily="34" charset="0"/>
            </a:endParaRPr>
          </a:p>
          <a:p>
            <a:pPr algn="ctr"/>
            <a:endParaRPr lang="fr-FR" dirty="0">
              <a:solidFill>
                <a:srgbClr val="A5002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443833"/>
            <a:ext cx="39605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Notre Dame de Mongré /  session 2024-2025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7704608"/>
            <a:ext cx="792138" cy="288032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108855" y="7368318"/>
            <a:ext cx="2160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Logo Mongr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3306" y="215776"/>
            <a:ext cx="20232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2642" y="5400351"/>
            <a:ext cx="3158258" cy="468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88482" y="5616376"/>
            <a:ext cx="2304256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6069" y="1035526"/>
            <a:ext cx="6192986" cy="800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46" tIns="49373" rIns="98746" bIns="49373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FR" sz="1300" dirty="0">
              <a:solidFill>
                <a:schemeClr val="bg1">
                  <a:lumMod val="5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Madame, Monsieur,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Cher(e) élève,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chemeClr val="tx2">
                  <a:lumMod val="5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En raison de nombreuses demandes et face au nombre croissant d’élèves préparant </a:t>
            </a:r>
            <a:r>
              <a:rPr lang="fr-FR" sz="1400" b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les concours d’entrée aux Instituts d’Etudes Politiques</a:t>
            </a:r>
            <a:r>
              <a:rPr lang="fr-FR" sz="14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 nous avons mis en place depuis plusieurs années une aide à la préparation de ces concours.  Il s’agit d’une préparation progressive débutant l’année de 1</a:t>
            </a:r>
            <a:r>
              <a:rPr lang="fr-FR" sz="1400" baseline="300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ère</a:t>
            </a:r>
            <a:r>
              <a:rPr lang="fr-FR" sz="14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par des modules de culture générale (économie et méthodologie), d’anglais et d’histoire. La préparation se poursuit ensuite l’année de terminale avec un volume horaire plus important.</a:t>
            </a:r>
            <a:endParaRPr lang="fr-FR" sz="1400" dirty="0">
              <a:solidFill>
                <a:schemeClr val="tx2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Cette préparation vise le concours commun des 7 Instituts d’Etudes Politiques: Aix, Lille, Lyon, Rennes, Strasbourg, Toulouse et St Germain en Laye.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Les écrits du concours se dérouleront </a:t>
            </a:r>
            <a:r>
              <a:rPr lang="fr-FR" sz="1400" b="1" u="sng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le samedi 26 Avril 2025.</a:t>
            </a:r>
            <a:endParaRPr lang="fr-FR" sz="1400" dirty="0">
              <a:solidFill>
                <a:schemeClr val="tx2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Ce dossier vous permettra d’avoir une plus grande lisibilité sur le dispositif mis en place au sein de l’établissement.</a:t>
            </a:r>
            <a:endParaRPr lang="fr-FR" sz="1400" b="1" u="sng" dirty="0">
              <a:solidFill>
                <a:schemeClr val="tx2">
                  <a:lumMod val="50000"/>
                </a:schemeClr>
              </a:solidFill>
              <a:highlight>
                <a:srgbClr val="FFFF00"/>
              </a:highlight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En espérant que vous serez nombreux à souscrire cette préparation, nous vous souhaitons une bonne année scolaire et une bonne préparation aux concours.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chemeClr val="tx2">
                  <a:lumMod val="50000"/>
                </a:schemeClr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	</a:t>
            </a:r>
            <a:r>
              <a:rPr lang="fr-FR" sz="1400" b="1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Jean-Francois</a:t>
            </a:r>
            <a:r>
              <a:rPr lang="fr-FR" sz="14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Barbin				      	 Gaëlle </a:t>
            </a:r>
            <a:r>
              <a:rPr lang="fr-FR" sz="1400" b="1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Meziani</a:t>
            </a:r>
            <a:endParaRPr lang="fr-FR" sz="1400" b="1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	Chef d’Etablissement					 Conseil en Orientation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00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00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00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00" dirty="0">
              <a:solidFill>
                <a:schemeClr val="bg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00" dirty="0">
              <a:solidFill>
                <a:schemeClr val="bg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8967" y="8393308"/>
            <a:ext cx="360045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Pour toute information complémentaire,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vous pouvez contacter: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A50021"/>
                </a:solidFill>
                <a:cs typeface="Times New Roman" pitchFamily="18" charset="0"/>
              </a:rPr>
              <a:t>Gaëlle </a:t>
            </a:r>
            <a:r>
              <a:rPr lang="fr-FR" sz="1400" dirty="0" err="1">
                <a:solidFill>
                  <a:srgbClr val="A50021"/>
                </a:solidFill>
                <a:cs typeface="Times New Roman" pitchFamily="18" charset="0"/>
              </a:rPr>
              <a:t>Meziani</a:t>
            </a:r>
            <a:r>
              <a:rPr lang="fr-FR" sz="1400" dirty="0">
                <a:solidFill>
                  <a:srgbClr val="A50021"/>
                </a:solidFill>
                <a:cs typeface="Times New Roman" pitchFamily="18" charset="0"/>
              </a:rPr>
              <a:t> au 04 69 17 50 11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A50021"/>
                </a:solidFill>
                <a:cs typeface="Times New Roman" pitchFamily="18" charset="0"/>
                <a:hlinkClick r:id="rId4"/>
              </a:rPr>
              <a:t>g.meziani@mongre.org</a:t>
            </a:r>
            <a:endParaRPr lang="fr-FR" sz="1400" dirty="0">
              <a:solidFill>
                <a:srgbClr val="A50021"/>
              </a:solidFill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A50021"/>
                </a:solidFill>
                <a:cs typeface="Times New Roman" pitchFamily="18" charset="0"/>
              </a:rPr>
              <a:t>Messagerie Ecole Directe</a:t>
            </a:r>
            <a:endParaRPr lang="fr-FR" sz="1400" dirty="0">
              <a:solidFill>
                <a:srgbClr val="A50021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704608"/>
            <a:ext cx="792138" cy="288032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97ADA1-2624-4328-B309-D3C0B37AA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5856"/>
            <a:ext cx="7200900" cy="91447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dirty="0">
              <a:latin typeface="+mj-lt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Tout comme l’an dernier, l’inscription au concours commun se fait via 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Parcoursup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Les résultats du concours et l’affectation dans les 7IEP du réseau seront également publiés via 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Parcoursup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70000"/>
              </a:lnSpc>
              <a:buNone/>
            </a:pPr>
            <a:endParaRPr lang="fr-FR" sz="2400" dirty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endParaRPr lang="fr-FR" sz="2400" dirty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184255" marR="69850" indent="0" algn="just">
              <a:lnSpc>
                <a:spcPts val="1295"/>
              </a:lnSpc>
              <a:buNone/>
            </a:pPr>
            <a:r>
              <a:rPr lang="fr-FR" sz="2400" u="sng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Les épreuves écrites</a:t>
            </a:r>
          </a:p>
          <a:p>
            <a:pPr marL="184255" marR="69850" indent="0" algn="just">
              <a:lnSpc>
                <a:spcPts val="1295"/>
              </a:lnSpc>
              <a:buNone/>
            </a:pPr>
            <a:endParaRPr lang="fr-FR" sz="2400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255" marR="69850" indent="0">
              <a:lnSpc>
                <a:spcPct val="150000"/>
              </a:lnSpc>
              <a:buNone/>
            </a:pPr>
            <a:r>
              <a:rPr lang="fr-FR" sz="24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4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Questions Contemporaines</a:t>
            </a:r>
            <a:r>
              <a:rPr lang="fr-FR" sz="2400" b="1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urée 3 heures, coefficient 3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avec pour thèmes généraux de révision : « </a:t>
            </a:r>
            <a:r>
              <a:rPr lang="fr-FR" sz="24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Le corps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» et </a:t>
            </a:r>
            <a:r>
              <a:rPr lang="fr-FR" sz="24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fr-FR" sz="2400" b="1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Solidarités</a:t>
            </a:r>
            <a:r>
              <a:rPr lang="fr-FR" sz="24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». </a:t>
            </a:r>
          </a:p>
          <a:p>
            <a:pPr marL="184255" marR="69850" indent="0" algn="just">
              <a:lnSpc>
                <a:spcPct val="150000"/>
              </a:lnSpc>
              <a:buNone/>
            </a:pPr>
            <a:endParaRPr lang="fr-FR" sz="2400" dirty="0">
              <a:solidFill>
                <a:schemeClr val="tx2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255" marR="69850" indent="0" algn="just">
              <a:lnSpc>
                <a:spcPct val="150000"/>
              </a:lnSpc>
              <a:buNone/>
            </a:pPr>
            <a:endParaRPr lang="fr-FR" sz="2400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255" marR="69850" indent="0">
              <a:lnSpc>
                <a:spcPct val="150000"/>
              </a:lnSpc>
              <a:buNone/>
            </a:pPr>
            <a:r>
              <a:rPr lang="fr-FR" sz="24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2- Histoire: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Durée</a:t>
            </a:r>
            <a:r>
              <a:rPr lang="fr-FR" sz="24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 heures, coefficient 3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avec pour </a:t>
            </a:r>
          </a:p>
          <a:p>
            <a:pPr marL="184255" marR="69850" indent="0">
              <a:lnSpc>
                <a:spcPct val="150000"/>
              </a:lnSpc>
              <a:buNone/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programme de révision celui de l'enseignement commun </a:t>
            </a:r>
          </a:p>
          <a:p>
            <a:pPr marL="184255" marR="69850" indent="0">
              <a:lnSpc>
                <a:spcPct val="150000"/>
              </a:lnSpc>
              <a:buNone/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 Terminale générale. Les thèmes sont</a:t>
            </a:r>
            <a:r>
              <a:rPr lang="fr-FR" sz="24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: "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Les relations entre les puissances et les modèles politiques des années 1930 à nos jours" et </a:t>
            </a:r>
            <a:r>
              <a:rPr lang="fr-FR" sz="24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Histoire politique, sociale et culturelle de la France depuis les années 1930"</a:t>
            </a:r>
            <a:r>
              <a:rPr lang="fr-FR" sz="24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184255" marR="69850" indent="0" algn="just">
              <a:lnSpc>
                <a:spcPct val="150000"/>
              </a:lnSpc>
              <a:buNone/>
            </a:pPr>
            <a:endParaRPr lang="fr-FR" sz="2400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255" marR="69850" indent="0" algn="just">
              <a:lnSpc>
                <a:spcPct val="150000"/>
              </a:lnSpc>
              <a:buNone/>
            </a:pPr>
            <a:endParaRPr lang="fr-FR" sz="2400" dirty="0">
              <a:solidFill>
                <a:schemeClr val="tx2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255" marR="69850" indent="0" algn="just">
              <a:lnSpc>
                <a:spcPct val="150000"/>
              </a:lnSpc>
              <a:buNone/>
            </a:pPr>
            <a:r>
              <a:rPr lang="fr-FR" sz="24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3- Langue vivante: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Durée 1 heure, coefficient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</a:p>
          <a:p>
            <a:pPr marL="184255" marR="69850" indent="0" algn="just">
              <a:lnSpc>
                <a:spcPct val="150000"/>
              </a:lnSpc>
              <a:buNone/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reposera sur des exercices de compréhension et un essai.</a:t>
            </a:r>
          </a:p>
          <a:p>
            <a:pPr marL="184255" marR="69850" indent="0" algn="just">
              <a:lnSpc>
                <a:spcPts val="1380"/>
              </a:lnSpc>
              <a:buNone/>
            </a:pP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6473D57-9B6C-4583-A212-FB84C249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00900" cy="1109305"/>
          </a:xfrm>
        </p:spPr>
        <p:txBody>
          <a:bodyPr/>
          <a:lstStyle/>
          <a:p>
            <a:r>
              <a:rPr lang="fr-FR" sz="2400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concours commun 2025</a:t>
            </a:r>
            <a:br>
              <a:rPr lang="fr-FR" dirty="0">
                <a:solidFill>
                  <a:schemeClr val="tx2">
                    <a:lumMod val="50000"/>
                  </a:schemeClr>
                </a:solidFill>
              </a:rPr>
            </a:b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7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0109" y="2134896"/>
            <a:ext cx="6886725" cy="863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La réussite à l’examen d’entrée dans un Institut d’Etudes Politiques nécessite plusieurs conditions :</a:t>
            </a:r>
            <a:r>
              <a:rPr lang="fr-FR" sz="1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100" dirty="0"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  <a:sym typeface="Wingdings"/>
              </a:rPr>
              <a:t>Porter </a:t>
            </a:r>
            <a:r>
              <a:rPr lang="fr-FR" sz="1400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intérêt </a:t>
            </a:r>
            <a:r>
              <a:rPr lang="fr-FR" sz="1400" kern="100" dirty="0">
                <a:solidFill>
                  <a:schemeClr val="tx2">
                    <a:lumMod val="50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aux </a:t>
            </a:r>
            <a:r>
              <a:rPr lang="fr-FR" sz="1400" b="1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enjeux politiques</a:t>
            </a:r>
            <a:r>
              <a:rPr lang="fr-FR" sz="1400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fr-FR" sz="1400" b="1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économiques</a:t>
            </a:r>
            <a:r>
              <a:rPr lang="fr-FR" sz="1400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et </a:t>
            </a:r>
            <a:r>
              <a:rPr lang="fr-FR" sz="1400" b="1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sociaux</a:t>
            </a:r>
            <a:r>
              <a:rPr lang="fr-FR" sz="1400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notamment les enjeux que sont l'environnement et le numérique, et plus largement, pour le fonctionnement des sociétés dans un monde globalisé,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Savoir </a:t>
            </a:r>
            <a:r>
              <a:rPr lang="fr-FR" sz="1400" b="1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argumenter à l'écrit et à l'oral</a:t>
            </a:r>
            <a:r>
              <a:rPr lang="fr-FR" sz="1400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: produire des argumentations structurées, ce qui nécessite une solide maîtrise de l'expression écrite et orale,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Maîtriser au moins deux </a:t>
            </a:r>
            <a:r>
              <a:rPr lang="fr-FR" sz="1400" b="1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langues étrangères</a:t>
            </a:r>
            <a:r>
              <a:rPr lang="fr-FR" sz="1400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: un bon niveau d'anglais est indispensable dès l'entrée dans l'un des 7 IEP,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Comprendre</a:t>
            </a:r>
            <a:r>
              <a:rPr lang="fr-FR" sz="1400" b="1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et analyser des documents</a:t>
            </a:r>
            <a:r>
              <a:rPr lang="fr-FR" sz="1400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: qualités d'interprétation, d'analyse et de synthèse de contenus diversifiés,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b="1" kern="100" dirty="0">
                <a:solidFill>
                  <a:schemeClr val="tx2">
                    <a:lumMod val="50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Être capable de </a:t>
            </a:r>
            <a:r>
              <a:rPr lang="fr-FR" sz="1400" b="1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croiser les connaissances</a:t>
            </a:r>
            <a:r>
              <a:rPr lang="fr-FR" sz="1400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et les points de vue issus de disciplines diverses : savoir s'adapter à chaque discipline enseignée et les mettre en relation.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438400" algn="l"/>
              </a:tabLst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r>
              <a:rPr lang="fr-FR" sz="1400" b="1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En 1</a:t>
            </a:r>
            <a:r>
              <a:rPr kumimoji="0" lang="fr-FR" sz="1400" b="1" i="0" u="none" strike="noStrike" cap="none" normalizeH="0" baseline="3000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ère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fr-FR" sz="1400" b="0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400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les modules </a:t>
            </a:r>
            <a:r>
              <a:rPr kumimoji="0" lang="fr-FR" sz="1400" b="0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représentent un volume </a:t>
            </a:r>
            <a:r>
              <a:rPr lang="fr-FR" sz="1400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horaire </a:t>
            </a:r>
            <a:r>
              <a:rPr lang="fr-FR" sz="1400" b="1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de 54 heures.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438400" algn="l"/>
              </a:tabLst>
            </a:pPr>
            <a:r>
              <a:rPr kumimoji="0" lang="fr-FR" sz="1400" b="1" i="0" u="sng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Histoire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 : </a:t>
            </a:r>
            <a:r>
              <a:rPr lang="fr-FR" sz="1400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18h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438400" algn="l"/>
              </a:tabLst>
            </a:pPr>
            <a:r>
              <a:rPr lang="fr-FR" sz="1400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400" b="1" i="0" u="sng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Anglais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 : </a:t>
            </a:r>
            <a:r>
              <a:rPr lang="fr-FR" sz="1400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18h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438400" algn="l"/>
              </a:tabLst>
            </a:pPr>
            <a:r>
              <a:rPr lang="fr-FR" sz="1400" b="1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400" b="1" i="0" u="sng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Culture générale (économie</a:t>
            </a:r>
            <a:r>
              <a:rPr kumimoji="0" lang="fr-FR" sz="1400" b="1" i="0" u="sng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et </a:t>
            </a:r>
            <a:r>
              <a:rPr lang="fr-FR" sz="1400" b="1" u="sng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méthodologie</a:t>
            </a:r>
            <a:r>
              <a:rPr kumimoji="0" lang="fr-FR" sz="1400" b="1" i="0" u="sng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sz="1400" b="1" i="0" u="sng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: </a:t>
            </a:r>
            <a:r>
              <a:rPr lang="fr-FR" sz="1400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18h</a:t>
            </a: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</a:pPr>
            <a:endParaRPr lang="fr-FR" sz="1400" dirty="0">
              <a:solidFill>
                <a:schemeClr val="tx2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438400" algn="l"/>
              </a:tabLst>
            </a:pPr>
            <a:r>
              <a:rPr lang="fr-FR" sz="1400" b="1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En terminale</a:t>
            </a:r>
            <a:r>
              <a:rPr lang="fr-FR" sz="1400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, la préparation représente un volume horaire de </a:t>
            </a:r>
            <a:r>
              <a:rPr lang="fr-FR" sz="1400" b="1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81 heures:</a:t>
            </a:r>
            <a:endParaRPr lang="fr-FR" sz="1400" dirty="0">
              <a:solidFill>
                <a:schemeClr val="tx2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438400" algn="l"/>
              </a:tabLst>
            </a:pPr>
            <a:r>
              <a:rPr lang="fr-FR" sz="1400" b="1" u="sng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Histoire</a:t>
            </a:r>
            <a:r>
              <a:rPr lang="fr-FR" sz="1400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 : 24h</a:t>
            </a: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438400" algn="l"/>
              </a:tabLst>
            </a:pPr>
            <a:r>
              <a:rPr lang="fr-FR" sz="1400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400" b="1" u="sng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Anglais</a:t>
            </a:r>
            <a:r>
              <a:rPr lang="fr-FR" sz="1400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 : 24h</a:t>
            </a: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438400" algn="l"/>
              </a:tabLst>
            </a:pPr>
            <a:r>
              <a:rPr lang="fr-FR" sz="1400" b="1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400" b="1" u="sng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Culture générale (économie , méthodologie et philosophie) </a:t>
            </a:r>
            <a:r>
              <a:rPr lang="fr-FR" sz="1400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: 27h</a:t>
            </a: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438400" algn="l"/>
              </a:tabLst>
            </a:pPr>
            <a:r>
              <a:rPr lang="fr-FR" sz="1400" b="1" u="sng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Concours blancs</a:t>
            </a:r>
            <a:r>
              <a:rPr lang="fr-FR" sz="1400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: 6h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endParaRPr lang="fr-FR" sz="1400" dirty="0">
              <a:solidFill>
                <a:schemeClr val="tx2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Les</a:t>
            </a:r>
            <a:r>
              <a:rPr kumimoji="0" lang="fr-FR" sz="1400" b="0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séances sont de 3 ou 4 heures et sont prévues le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s mercredis de 12h30 à 15h30/16h30 (ou horaire différent à définir avec l’enseignant/début</a:t>
            </a:r>
            <a:r>
              <a:rPr kumimoji="0" lang="fr-FR" sz="1400" b="0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possible à 13h00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3768"/>
            <a:ext cx="7200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Calibri" pitchFamily="34" charset="0"/>
              </a:rPr>
              <a:t>PREPARATION AUX EXAMENS DES I.E.P.</a:t>
            </a:r>
            <a:endParaRPr lang="fr-FR" sz="2000" u="sng" dirty="0">
              <a:solidFill>
                <a:schemeClr val="tx2">
                  <a:lumMod val="5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</a:pPr>
            <a:r>
              <a:rPr lang="fr-FR" sz="2000" dirty="0">
                <a:solidFill>
                  <a:srgbClr val="A50021"/>
                </a:solidFill>
                <a:latin typeface="+mj-lt"/>
                <a:ea typeface="Calibri" pitchFamily="34" charset="0"/>
                <a:cs typeface="Times New Roman" pitchFamily="18" charset="0"/>
              </a:rPr>
              <a:t>Présentation et Planning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583" y="953275"/>
            <a:ext cx="1404879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740" y="953275"/>
            <a:ext cx="129609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4986" y="3456136"/>
            <a:ext cx="152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r="14550"/>
          <a:stretch>
            <a:fillRect/>
          </a:stretch>
        </p:blipFill>
        <p:spPr bwMode="auto">
          <a:xfrm>
            <a:off x="3474238" y="953275"/>
            <a:ext cx="137998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caubourg\Desktop\photo JPO new\DSC012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2436" y="953275"/>
            <a:ext cx="810090" cy="1080120"/>
          </a:xfrm>
          <a:prstGeom prst="rect">
            <a:avLst/>
          </a:prstGeom>
          <a:noFill/>
        </p:spPr>
      </p:pic>
      <p:pic>
        <p:nvPicPr>
          <p:cNvPr id="2" name="Picture 2" descr="P:\2011 2012\CARTE VOEUX 2011\Mongré1.jpg"/>
          <p:cNvPicPr>
            <a:picLocks noChangeAspect="1" noChangeArrowheads="1"/>
          </p:cNvPicPr>
          <p:nvPr/>
        </p:nvPicPr>
        <p:blipFill>
          <a:blip r:embed="rId7" cstate="print"/>
          <a:srcRect b="4984"/>
          <a:stretch>
            <a:fillRect/>
          </a:stretch>
        </p:blipFill>
        <p:spPr bwMode="auto">
          <a:xfrm>
            <a:off x="1584226" y="953275"/>
            <a:ext cx="1827444" cy="1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114" y="-40341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 sz="2000" b="1" u="sng" dirty="0">
              <a:solidFill>
                <a:schemeClr val="tx1">
                  <a:lumMod val="50000"/>
                  <a:lumOff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</a:pPr>
            <a:r>
              <a:rPr lang="fr-FR" sz="2000" b="1" dirty="0">
                <a:solidFill>
                  <a:srgbClr val="A50021"/>
                </a:solidFill>
                <a:ea typeface="Calibri" pitchFamily="34" charset="0"/>
                <a:cs typeface="Times New Roman" pitchFamily="18" charset="0"/>
              </a:rPr>
              <a:t>Le calendrier 2024-2025 pour les élèves de Premières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</a:pPr>
            <a:r>
              <a:rPr lang="fr-FR" sz="1600" b="1" dirty="0">
                <a:solidFill>
                  <a:srgbClr val="A50021"/>
                </a:solidFill>
                <a:ea typeface="Calibri" pitchFamily="34" charset="0"/>
                <a:cs typeface="Times New Roman" pitchFamily="18" charset="0"/>
              </a:rPr>
              <a:t>(planning susceptible d’être modifié)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4E76732-634E-4E01-BC25-7975F18FB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017541"/>
              </p:ext>
            </p:extLst>
          </p:nvPr>
        </p:nvGraphicFramePr>
        <p:xfrm>
          <a:off x="224830" y="913766"/>
          <a:ext cx="6759995" cy="9094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813">
                  <a:extLst>
                    <a:ext uri="{9D8B030D-6E8A-4147-A177-3AD203B41FA5}">
                      <a16:colId xmlns:a16="http://schemas.microsoft.com/office/drawing/2014/main" val="2052349649"/>
                    </a:ext>
                  </a:extLst>
                </a:gridCol>
                <a:gridCol w="3408182">
                  <a:extLst>
                    <a:ext uri="{9D8B030D-6E8A-4147-A177-3AD203B41FA5}">
                      <a16:colId xmlns:a16="http://schemas.microsoft.com/office/drawing/2014/main" val="2077257067"/>
                    </a:ext>
                  </a:extLst>
                </a:gridCol>
              </a:tblGrid>
              <a:tr h="495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Mercredi  25/09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Histoire (3h) </a:t>
                      </a:r>
                      <a:endParaRPr lang="fr-FR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379113"/>
                  </a:ext>
                </a:extLst>
              </a:tr>
              <a:tr h="495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Mercredi  02/10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Méthodologie (3h) 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3993859654"/>
                  </a:ext>
                </a:extLst>
              </a:tr>
              <a:tr h="495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Mercredi 09/10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Histoire (3h) 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2430183887"/>
                  </a:ext>
                </a:extLst>
              </a:tr>
              <a:tr h="495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 16/10</a:t>
                      </a: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Anglais (3h)</a:t>
                      </a: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2801445602"/>
                  </a:ext>
                </a:extLst>
              </a:tr>
              <a:tr h="495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Mercredi 06/11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Histoire (3h) 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1875078734"/>
                  </a:ext>
                </a:extLst>
              </a:tr>
              <a:tr h="495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Mercredi  13/11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Economie (3h)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371594150"/>
                  </a:ext>
                </a:extLst>
              </a:tr>
              <a:tr h="495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Mercredi  20/11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Anglais (3h)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2284808215"/>
                  </a:ext>
                </a:extLst>
              </a:tr>
              <a:tr h="495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Mercredi  27/11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Economie  (3h)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1828543571"/>
                  </a:ext>
                </a:extLst>
              </a:tr>
              <a:tr h="495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Mercredi  04/12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Anglais (3h)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1486207716"/>
                  </a:ext>
                </a:extLst>
              </a:tr>
              <a:tr h="495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Mercredi 11/12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Histoire (3h) 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4143044176"/>
                  </a:ext>
                </a:extLst>
              </a:tr>
              <a:tr h="495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Mercredi  15/01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Méthodologie (3h) 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2764253405"/>
                  </a:ext>
                </a:extLst>
              </a:tr>
              <a:tr h="495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Mercredi  22/01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Histoire (3h) 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77816312"/>
                  </a:ext>
                </a:extLst>
              </a:tr>
              <a:tr h="495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Mercredi 29/01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Histoire (3h) 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168732722"/>
                  </a:ext>
                </a:extLst>
              </a:tr>
              <a:tr h="445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Mercredi 05/02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Anglais (3h)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3218591814"/>
                  </a:ext>
                </a:extLst>
              </a:tr>
              <a:tr h="549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Mercredi 12/02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Economie (3h)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3244979042"/>
                  </a:ext>
                </a:extLst>
              </a:tr>
              <a:tr h="479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Mercredi  12/03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Méthodologie (3h) 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1033634476"/>
                  </a:ext>
                </a:extLst>
              </a:tr>
              <a:tr h="590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26/03</a:t>
                      </a: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Anglais (3h)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3053131092"/>
                  </a:ext>
                </a:extLst>
              </a:tr>
              <a:tr h="590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02/04</a:t>
                      </a: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Anglais (3h)</a:t>
                      </a: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332517349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4D87C5E-91C1-401E-A5C1-0D4512C62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5" y="2352675"/>
            <a:ext cx="95541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2257"/>
            <a:ext cx="7200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</a:pPr>
            <a:endParaRPr kumimoji="0" lang="fr-FR" sz="1400" b="1" i="0" u="sng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</a:pPr>
            <a:endParaRPr lang="fr-FR" sz="1400" b="1" u="sng" dirty="0">
              <a:solidFill>
                <a:schemeClr val="tx1">
                  <a:lumMod val="50000"/>
                  <a:lumOff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</a:pPr>
            <a:endParaRPr kumimoji="0" lang="fr-FR" sz="1400" b="1" i="0" u="sng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</a:pPr>
            <a:endParaRPr lang="fr-FR" sz="1400" b="1" u="sng" dirty="0">
              <a:solidFill>
                <a:schemeClr val="tx1">
                  <a:lumMod val="50000"/>
                  <a:lumOff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80070" y="-222407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 sz="2000" b="1" u="sng" dirty="0">
              <a:solidFill>
                <a:schemeClr val="tx1">
                  <a:lumMod val="50000"/>
                  <a:lumOff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A50021"/>
                </a:solidFill>
                <a:ea typeface="Calibri" pitchFamily="34" charset="0"/>
                <a:cs typeface="Times New Roman" pitchFamily="18" charset="0"/>
              </a:rPr>
              <a:t>Le calendrier 2024-2025 pour les élèves de Terminale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A50021"/>
                </a:solidFill>
                <a:ea typeface="Calibri" pitchFamily="34" charset="0"/>
                <a:cs typeface="Times New Roman" pitchFamily="18" charset="0"/>
              </a:rPr>
              <a:t>(planning susceptible d’être modifié)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FF98108-5BD2-4205-A4F5-B90951C8C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142535"/>
              </p:ext>
            </p:extLst>
          </p:nvPr>
        </p:nvGraphicFramePr>
        <p:xfrm>
          <a:off x="180070" y="719458"/>
          <a:ext cx="6840760" cy="9438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556">
                  <a:extLst>
                    <a:ext uri="{9D8B030D-6E8A-4147-A177-3AD203B41FA5}">
                      <a16:colId xmlns:a16="http://schemas.microsoft.com/office/drawing/2014/main" val="3473304718"/>
                    </a:ext>
                  </a:extLst>
                </a:gridCol>
                <a:gridCol w="3611204">
                  <a:extLst>
                    <a:ext uri="{9D8B030D-6E8A-4147-A177-3AD203B41FA5}">
                      <a16:colId xmlns:a16="http://schemas.microsoft.com/office/drawing/2014/main" val="25248621"/>
                    </a:ext>
                  </a:extLst>
                </a:gridCol>
              </a:tblGrid>
              <a:tr h="41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25/09</a:t>
                      </a:r>
                    </a:p>
                  </a:txBody>
                  <a:tcPr marL="68505" marR="68505" marT="34252" marB="342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636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Histoire/Méthodologie (3h)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8" marR="8278" marT="827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90067"/>
                  </a:ext>
                </a:extLst>
              </a:tr>
              <a:tr h="41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02/10</a:t>
                      </a:r>
                    </a:p>
                  </a:txBody>
                  <a:tcPr marL="68505" marR="68505" marT="34252" marB="342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Histoire (4h) </a:t>
                      </a:r>
                    </a:p>
                  </a:txBody>
                  <a:tcPr marL="8278" marR="8278" marT="827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930315"/>
                  </a:ext>
                </a:extLst>
              </a:tr>
              <a:tr h="41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</a:rPr>
                        <a:t>Mercredi  16/10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Anglais (4h)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8" marR="8278" marT="827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60211"/>
                  </a:ext>
                </a:extLst>
              </a:tr>
              <a:tr h="41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Mercredi  06/11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Economie (3h)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8" marR="8278" marT="8278" marB="0" anchor="b"/>
                </a:tc>
                <a:extLst>
                  <a:ext uri="{0D108BD9-81ED-4DB2-BD59-A6C34878D82A}">
                    <a16:rowId xmlns:a16="http://schemas.microsoft.com/office/drawing/2014/main" val="348138427"/>
                  </a:ext>
                </a:extLst>
              </a:tr>
              <a:tr h="41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Mercredi  13/11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Philosophie (3h)</a:t>
                      </a:r>
                    </a:p>
                  </a:txBody>
                  <a:tcPr marL="8278" marR="8278" marT="8278" marB="0" anchor="b"/>
                </a:tc>
                <a:extLst>
                  <a:ext uri="{0D108BD9-81ED-4DB2-BD59-A6C34878D82A}">
                    <a16:rowId xmlns:a16="http://schemas.microsoft.com/office/drawing/2014/main" val="534012468"/>
                  </a:ext>
                </a:extLst>
              </a:tr>
              <a:tr h="41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Mercredi 20/11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Histoire (4h) </a:t>
                      </a:r>
                    </a:p>
                  </a:txBody>
                  <a:tcPr marL="8278" marR="8278" marT="8278" marB="0" anchor="b"/>
                </a:tc>
                <a:extLst>
                  <a:ext uri="{0D108BD9-81ED-4DB2-BD59-A6C34878D82A}">
                    <a16:rowId xmlns:a16="http://schemas.microsoft.com/office/drawing/2014/main" val="243086132"/>
                  </a:ext>
                </a:extLst>
              </a:tr>
              <a:tr h="41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Mercredi 27/11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Histoire (4h)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8" marR="8278" marT="8278" marB="0" anchor="b"/>
                </a:tc>
                <a:extLst>
                  <a:ext uri="{0D108BD9-81ED-4DB2-BD59-A6C34878D82A}">
                    <a16:rowId xmlns:a16="http://schemas.microsoft.com/office/drawing/2014/main" val="3482353094"/>
                  </a:ext>
                </a:extLst>
              </a:tr>
              <a:tr h="41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Mercredi 04/12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Anglais (4h)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8" marR="8278" marT="8278" marB="0" anchor="b"/>
                </a:tc>
                <a:extLst>
                  <a:ext uri="{0D108BD9-81ED-4DB2-BD59-A6C34878D82A}">
                    <a16:rowId xmlns:a16="http://schemas.microsoft.com/office/drawing/2014/main" val="4016118803"/>
                  </a:ext>
                </a:extLst>
              </a:tr>
              <a:tr h="41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Mercredi  11/12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Economie (3h)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8" marR="8278" marT="8278" marB="0" anchor="b"/>
                </a:tc>
                <a:extLst>
                  <a:ext uri="{0D108BD9-81ED-4DB2-BD59-A6C34878D82A}">
                    <a16:rowId xmlns:a16="http://schemas.microsoft.com/office/drawing/2014/main" val="178968611"/>
                  </a:ext>
                </a:extLst>
              </a:tr>
              <a:tr h="41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Mercredi  18/12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Méthodologie  (3h)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8" marR="8278" marT="8278" marB="0" anchor="b"/>
                </a:tc>
                <a:extLst>
                  <a:ext uri="{0D108BD9-81ED-4DB2-BD59-A6C34878D82A}">
                    <a16:rowId xmlns:a16="http://schemas.microsoft.com/office/drawing/2014/main" val="4195762763"/>
                  </a:ext>
                </a:extLst>
              </a:tr>
              <a:tr h="41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Mercredi  08/01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Histoire (4h)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8" marR="8278" marT="8278" marB="0" anchor="b"/>
                </a:tc>
                <a:extLst>
                  <a:ext uri="{0D108BD9-81ED-4DB2-BD59-A6C34878D82A}">
                    <a16:rowId xmlns:a16="http://schemas.microsoft.com/office/drawing/2014/main" val="3178590007"/>
                  </a:ext>
                </a:extLst>
              </a:tr>
              <a:tr h="41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15/01</a:t>
                      </a: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Anglais (4h)</a:t>
                      </a:r>
                    </a:p>
                  </a:txBody>
                  <a:tcPr marL="8278" marR="8278" marT="8278" marB="0" anchor="b"/>
                </a:tc>
                <a:extLst>
                  <a:ext uri="{0D108BD9-81ED-4DB2-BD59-A6C34878D82A}">
                    <a16:rowId xmlns:a16="http://schemas.microsoft.com/office/drawing/2014/main" val="3464160721"/>
                  </a:ext>
                </a:extLst>
              </a:tr>
              <a:tr h="41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Mercredi  22/01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Anglais (4h)</a:t>
                      </a:r>
                    </a:p>
                  </a:txBody>
                  <a:tcPr marL="8278" marR="8278" marT="8278" marB="0" anchor="b"/>
                </a:tc>
                <a:extLst>
                  <a:ext uri="{0D108BD9-81ED-4DB2-BD59-A6C34878D82A}">
                    <a16:rowId xmlns:a16="http://schemas.microsoft.com/office/drawing/2014/main" val="3964753014"/>
                  </a:ext>
                </a:extLst>
              </a:tr>
              <a:tr h="41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Mercredi 29/01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Philosophie (3h)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8" marR="8278" marT="8278" marB="0" anchor="b"/>
                </a:tc>
                <a:extLst>
                  <a:ext uri="{0D108BD9-81ED-4DB2-BD59-A6C34878D82A}">
                    <a16:rowId xmlns:a16="http://schemas.microsoft.com/office/drawing/2014/main" val="1442814598"/>
                  </a:ext>
                </a:extLst>
              </a:tr>
              <a:tr h="41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Mercredi  12/02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Histoire (4h) </a:t>
                      </a:r>
                    </a:p>
                  </a:txBody>
                  <a:tcPr marL="8278" marR="8278" marT="8278" marB="0" anchor="b"/>
                </a:tc>
                <a:extLst>
                  <a:ext uri="{0D108BD9-81ED-4DB2-BD59-A6C34878D82A}">
                    <a16:rowId xmlns:a16="http://schemas.microsoft.com/office/drawing/2014/main" val="3883129167"/>
                  </a:ext>
                </a:extLst>
              </a:tr>
              <a:tr h="398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Mercredi 19/02</a:t>
                      </a:r>
                    </a:p>
                  </a:txBody>
                  <a:tcPr marL="8278" marR="8278" marT="8278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Anglais (4h)</a:t>
                      </a:r>
                    </a:p>
                  </a:txBody>
                  <a:tcPr marL="8278" marR="8278" marT="8278" marB="0" anchor="b"/>
                </a:tc>
                <a:extLst>
                  <a:ext uri="{0D108BD9-81ED-4DB2-BD59-A6C34878D82A}">
                    <a16:rowId xmlns:a16="http://schemas.microsoft.com/office/drawing/2014/main" val="1468018686"/>
                  </a:ext>
                </a:extLst>
              </a:tr>
              <a:tr h="567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  Lundi 24/02 (de 9h à 11h et 11h à 12h)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  Mardi 25/02 (de 9h à 12h)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8" marR="8278" marT="8278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Concours blanc d’histoire (2h) et d’anglais (1h)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Concours blanc de questions contemporaines (3h)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8" marR="8278" marT="8278" marB="0" anchor="b"/>
                </a:tc>
                <a:extLst>
                  <a:ext uri="{0D108BD9-81ED-4DB2-BD59-A6C34878D82A}">
                    <a16:rowId xmlns:a16="http://schemas.microsoft.com/office/drawing/2014/main" val="181993875"/>
                  </a:ext>
                </a:extLst>
              </a:tr>
              <a:tr h="41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Mercredi 05/03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Histoire (4h)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8" marR="8278" marT="8278" marB="0" anchor="b"/>
                </a:tc>
                <a:extLst>
                  <a:ext uri="{0D108BD9-81ED-4DB2-BD59-A6C34878D82A}">
                    <a16:rowId xmlns:a16="http://schemas.microsoft.com/office/drawing/2014/main" val="2286582986"/>
                  </a:ext>
                </a:extLst>
              </a:tr>
              <a:tr h="41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Mercredi 12/03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Méthodologie  (3h)                                                                                                                                                                                               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8" marR="8278" marT="8278" marB="0" anchor="b"/>
                </a:tc>
                <a:extLst>
                  <a:ext uri="{0D108BD9-81ED-4DB2-BD59-A6C34878D82A}">
                    <a16:rowId xmlns:a16="http://schemas.microsoft.com/office/drawing/2014/main" val="3674594684"/>
                  </a:ext>
                </a:extLst>
              </a:tr>
              <a:tr h="41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Mercredi  19/03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Economie (3h)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8" marR="8278" marT="8278" marB="0" anchor="b"/>
                </a:tc>
                <a:extLst>
                  <a:ext uri="{0D108BD9-81ED-4DB2-BD59-A6C34878D82A}">
                    <a16:rowId xmlns:a16="http://schemas.microsoft.com/office/drawing/2014/main" val="968719855"/>
                  </a:ext>
                </a:extLst>
              </a:tr>
              <a:tr h="41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Mercredi  26/03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Philosophie (3h)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8" marR="8278" marT="8278" marB="0" anchor="b"/>
                </a:tc>
                <a:extLst>
                  <a:ext uri="{0D108BD9-81ED-4DB2-BD59-A6C34878D82A}">
                    <a16:rowId xmlns:a16="http://schemas.microsoft.com/office/drawing/2014/main" val="4050442150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02/04</a:t>
                      </a: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 marL="0" marR="0" lvl="0" indent="0" algn="l" defTabSz="4636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</a:rPr>
                        <a:t>Anglais (4h)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8" marR="8278" marT="8278" marB="0" anchor="b"/>
                </a:tc>
                <a:extLst>
                  <a:ext uri="{0D108BD9-81ED-4DB2-BD59-A6C34878D82A}">
                    <a16:rowId xmlns:a16="http://schemas.microsoft.com/office/drawing/2014/main" val="1106123075"/>
                  </a:ext>
                </a:extLst>
              </a:tr>
              <a:tr h="251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 marL="0" marR="0" lvl="0" indent="0" algn="l" defTabSz="4636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8" marR="8278" marT="8278" marB="0" anchor="b"/>
                </a:tc>
                <a:extLst>
                  <a:ext uri="{0D108BD9-81ED-4DB2-BD59-A6C34878D82A}">
                    <a16:rowId xmlns:a16="http://schemas.microsoft.com/office/drawing/2014/main" val="81631708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3C55D1C-58D7-47C5-B362-2D9D0705A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24" y="2338388"/>
            <a:ext cx="80995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8082" y="2584585"/>
            <a:ext cx="6624736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Nom </a:t>
            </a:r>
            <a:r>
              <a:rPr lang="fr-FR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			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Adresse mail 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Prénom :			Classe :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Merci de sélectionner la formule de votre choix 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Inscription à la préparation</a:t>
            </a:r>
            <a:r>
              <a:rPr kumimoji="0" lang="fr-FR" sz="13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n°1</a:t>
            </a:r>
            <a:r>
              <a:rPr lang="fr-F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fr-FR" sz="13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pour les 1ères d’un montant de 300 euros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/>
              </a:rPr>
              <a:t>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Inscription à la préparation n°2</a:t>
            </a:r>
            <a:r>
              <a:rPr kumimoji="0" lang="fr-FR" sz="13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kumimoji="0" lang="fr-FR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pour les terminales d’un montant de 390 euros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/>
              </a:rPr>
              <a:t>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Logo Mongr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3306" y="71760"/>
            <a:ext cx="20232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0" y="1223888"/>
            <a:ext cx="7200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  <a:ea typeface="Calibri" pitchFamily="34" charset="0"/>
                <a:cs typeface="Calibri" pitchFamily="34" charset="0"/>
              </a:rPr>
              <a:t>PREPARATION AUX EXAMENS DES I.E.P.</a:t>
            </a:r>
            <a:endParaRPr lang="fr-FR" sz="2000" dirty="0">
              <a:solidFill>
                <a:schemeClr val="tx2">
                  <a:lumMod val="50000"/>
                </a:schemeClr>
              </a:solidFill>
              <a:latin typeface="Berlin Sans FB" pitchFamily="34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  <a:ea typeface="Calibri" pitchFamily="34" charset="0"/>
                <a:cs typeface="Calibri" pitchFamily="34" charset="0"/>
              </a:rPr>
              <a:t>Bulletin d’inscription session 2024-2025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871960"/>
            <a:ext cx="7200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Pour une meilleure organisation, merci de retourner le bulletin d’inscription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à </a:t>
            </a:r>
            <a:r>
              <a:rPr lang="fr-FR" sz="1400" i="1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Gaëlle </a:t>
            </a:r>
            <a:r>
              <a:rPr lang="fr-FR" sz="1400" i="1" u="sng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Meziani</a:t>
            </a:r>
            <a:r>
              <a:rPr lang="fr-FR" sz="1400" i="1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 / </a:t>
            </a:r>
            <a:r>
              <a:rPr lang="fr-FR" sz="1400" i="1" u="sng" dirty="0">
                <a:solidFill>
                  <a:srgbClr val="A50021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g.meziani@mongre.org</a:t>
            </a:r>
            <a:r>
              <a:rPr lang="fr-FR" sz="1400" i="1" u="sng" dirty="0">
                <a:solidFill>
                  <a:srgbClr val="A5002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ou messagerie Ecole Directe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 sz="1400" i="1" dirty="0">
              <a:solidFill>
                <a:srgbClr val="A5002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4394" y="5544368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/>
              </a:rPr>
              <a:t>  </a:t>
            </a:r>
            <a:r>
              <a:rPr lang="fr-FR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Je confirme l’inscription à la préparation n°…….. en versant ce jour,  des arrhes de 100 euros (chèque à l’ordre de Mongré). Toute interruption de la préparation en cours d’année ne donnera pas lieu à remboursement. </a:t>
            </a:r>
            <a:r>
              <a:rPr lang="fr-FR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Le solde sera prélevé à partir de novembre 2024.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b="1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b="1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-Compte tenu des exigences du concours et afin de préparer au mieux les élèves,  les enseignants peuvent donner du travail à faire d’une séance à l’autre, l’élève s’engage donc à effectuer le travail demandé ainsi que les lectures.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-Notons que l’admission à la préparation en terminale n’est pas systématique et est soumise à l’avis du corps enseignant en fin d’année de 1</a:t>
            </a:r>
            <a:r>
              <a:rPr lang="fr-FR" sz="1400" b="1" i="1" baseline="300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ère</a:t>
            </a:r>
            <a:r>
              <a:rPr lang="fr-FR" sz="1400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-L’inscription aux différents concours reste de la responsabilité des familles.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-La présence régulière aux modules est indispensable et toute absence doit être justifiée auprès du bureau de vie scolaire lycée.</a:t>
            </a:r>
            <a:endParaRPr lang="fr-FR" sz="14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Date :				Signature des parents :</a:t>
            </a:r>
            <a:endParaRPr lang="fr-FR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8743</TotalTime>
  <Words>1207</Words>
  <Application>Microsoft Office PowerPoint</Application>
  <PresentationFormat>Personnalisé</PresentationFormat>
  <Paragraphs>194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Aptos</vt:lpstr>
      <vt:lpstr>Arial</vt:lpstr>
      <vt:lpstr>Berlin Sans FB</vt:lpstr>
      <vt:lpstr>Calibri</vt:lpstr>
      <vt:lpstr>Symbol</vt:lpstr>
      <vt:lpstr>Times New Roman</vt:lpstr>
      <vt:lpstr>Thème Office</vt:lpstr>
      <vt:lpstr>Présentation PowerPoint</vt:lpstr>
      <vt:lpstr>Présentation PowerPoint</vt:lpstr>
      <vt:lpstr>Le concours commun 2025 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caubourg</dc:creator>
  <cp:lastModifiedBy>Gaelle MEZIANI</cp:lastModifiedBy>
  <cp:revision>502</cp:revision>
  <cp:lastPrinted>2024-09-06T09:16:33Z</cp:lastPrinted>
  <dcterms:created xsi:type="dcterms:W3CDTF">2012-01-12T14:23:02Z</dcterms:created>
  <dcterms:modified xsi:type="dcterms:W3CDTF">2024-09-06T10:41:37Z</dcterms:modified>
</cp:coreProperties>
</file>