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59" r:id="rId5"/>
    <p:sldId id="261" r:id="rId6"/>
  </p:sldIdLst>
  <p:sldSz cx="7200900" cy="10080625"/>
  <p:notesSz cx="6797675" cy="9926638"/>
  <p:defaultTextStyle>
    <a:defPPr>
      <a:defRPr lang="fr-FR"/>
    </a:defPPr>
    <a:lvl1pPr marL="0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31846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63692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95538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27384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59231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91077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22923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54769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635" y="72"/>
      </p:cViewPr>
      <p:guideLst>
        <p:guide orient="horz" pos="3175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68" y="3131530"/>
            <a:ext cx="6120765" cy="21608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135" y="5712354"/>
            <a:ext cx="504063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1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7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5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1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20653" y="403696"/>
            <a:ext cx="1620203" cy="8601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0045" y="403696"/>
            <a:ext cx="4740592" cy="8601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820" y="6477737"/>
            <a:ext cx="6120765" cy="2002124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8820" y="4272601"/>
            <a:ext cx="6120765" cy="220513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18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36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9553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273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5923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9107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229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5476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045" y="2352149"/>
            <a:ext cx="3180397" cy="665274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60458" y="2352149"/>
            <a:ext cx="3180397" cy="665274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9" y="2256473"/>
            <a:ext cx="3181650" cy="94039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1846" indent="0">
              <a:buNone/>
              <a:defRPr sz="1000" b="1"/>
            </a:lvl2pPr>
            <a:lvl3pPr marL="463692" indent="0">
              <a:buNone/>
              <a:defRPr sz="900" b="1"/>
            </a:lvl3pPr>
            <a:lvl4pPr marL="695538" indent="0">
              <a:buNone/>
              <a:defRPr sz="800" b="1"/>
            </a:lvl4pPr>
            <a:lvl5pPr marL="927384" indent="0">
              <a:buNone/>
              <a:defRPr sz="800" b="1"/>
            </a:lvl5pPr>
            <a:lvl6pPr marL="1159231" indent="0">
              <a:buNone/>
              <a:defRPr sz="800" b="1"/>
            </a:lvl6pPr>
            <a:lvl7pPr marL="1391077" indent="0">
              <a:buNone/>
              <a:defRPr sz="800" b="1"/>
            </a:lvl7pPr>
            <a:lvl8pPr marL="1622923" indent="0">
              <a:buNone/>
              <a:defRPr sz="800" b="1"/>
            </a:lvl8pPr>
            <a:lvl9pPr marL="1854769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49" y="3196865"/>
            <a:ext cx="3181650" cy="580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657965" y="2256473"/>
            <a:ext cx="3182894" cy="94039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1846" indent="0">
              <a:buNone/>
              <a:defRPr sz="1000" b="1"/>
            </a:lvl2pPr>
            <a:lvl3pPr marL="463692" indent="0">
              <a:buNone/>
              <a:defRPr sz="900" b="1"/>
            </a:lvl3pPr>
            <a:lvl4pPr marL="695538" indent="0">
              <a:buNone/>
              <a:defRPr sz="800" b="1"/>
            </a:lvl4pPr>
            <a:lvl5pPr marL="927384" indent="0">
              <a:buNone/>
              <a:defRPr sz="800" b="1"/>
            </a:lvl5pPr>
            <a:lvl6pPr marL="1159231" indent="0">
              <a:buNone/>
              <a:defRPr sz="800" b="1"/>
            </a:lvl6pPr>
            <a:lvl7pPr marL="1391077" indent="0">
              <a:buNone/>
              <a:defRPr sz="800" b="1"/>
            </a:lvl7pPr>
            <a:lvl8pPr marL="1622923" indent="0">
              <a:buNone/>
              <a:defRPr sz="800" b="1"/>
            </a:lvl8pPr>
            <a:lvl9pPr marL="1854769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57965" y="3196865"/>
            <a:ext cx="3182894" cy="580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50" y="401361"/>
            <a:ext cx="2369044" cy="1708107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5356" y="401361"/>
            <a:ext cx="4025503" cy="86035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0050" y="2109466"/>
            <a:ext cx="2369044" cy="6895428"/>
          </a:xfrm>
        </p:spPr>
        <p:txBody>
          <a:bodyPr/>
          <a:lstStyle>
            <a:lvl1pPr marL="0" indent="0">
              <a:buNone/>
              <a:defRPr sz="700"/>
            </a:lvl1pPr>
            <a:lvl2pPr marL="231846" indent="0">
              <a:buNone/>
              <a:defRPr sz="600"/>
            </a:lvl2pPr>
            <a:lvl3pPr marL="463692" indent="0">
              <a:buNone/>
              <a:defRPr sz="500"/>
            </a:lvl3pPr>
            <a:lvl4pPr marL="695538" indent="0">
              <a:buNone/>
              <a:defRPr sz="500"/>
            </a:lvl4pPr>
            <a:lvl5pPr marL="927384" indent="0">
              <a:buNone/>
              <a:defRPr sz="500"/>
            </a:lvl5pPr>
            <a:lvl6pPr marL="1159231" indent="0">
              <a:buNone/>
              <a:defRPr sz="500"/>
            </a:lvl6pPr>
            <a:lvl7pPr marL="1391077" indent="0">
              <a:buNone/>
              <a:defRPr sz="500"/>
            </a:lvl7pPr>
            <a:lvl8pPr marL="1622923" indent="0">
              <a:buNone/>
              <a:defRPr sz="500"/>
            </a:lvl8pPr>
            <a:lvl9pPr marL="1854769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429" y="7056439"/>
            <a:ext cx="4320540" cy="833053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11429" y="900721"/>
            <a:ext cx="4320540" cy="6048375"/>
          </a:xfrm>
        </p:spPr>
        <p:txBody>
          <a:bodyPr/>
          <a:lstStyle>
            <a:lvl1pPr marL="0" indent="0">
              <a:buNone/>
              <a:defRPr sz="1600"/>
            </a:lvl1pPr>
            <a:lvl2pPr marL="231846" indent="0">
              <a:buNone/>
              <a:defRPr sz="1400"/>
            </a:lvl2pPr>
            <a:lvl3pPr marL="463692" indent="0">
              <a:buNone/>
              <a:defRPr sz="1200"/>
            </a:lvl3pPr>
            <a:lvl4pPr marL="695538" indent="0">
              <a:buNone/>
              <a:defRPr sz="1000"/>
            </a:lvl4pPr>
            <a:lvl5pPr marL="927384" indent="0">
              <a:buNone/>
              <a:defRPr sz="1000"/>
            </a:lvl5pPr>
            <a:lvl6pPr marL="1159231" indent="0">
              <a:buNone/>
              <a:defRPr sz="1000"/>
            </a:lvl6pPr>
            <a:lvl7pPr marL="1391077" indent="0">
              <a:buNone/>
              <a:defRPr sz="1000"/>
            </a:lvl7pPr>
            <a:lvl8pPr marL="1622923" indent="0">
              <a:buNone/>
              <a:defRPr sz="1000"/>
            </a:lvl8pPr>
            <a:lvl9pPr marL="1854769" indent="0">
              <a:buNone/>
              <a:defRPr sz="1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11429" y="7889492"/>
            <a:ext cx="4320540" cy="1183072"/>
          </a:xfrm>
        </p:spPr>
        <p:txBody>
          <a:bodyPr/>
          <a:lstStyle>
            <a:lvl1pPr marL="0" indent="0">
              <a:buNone/>
              <a:defRPr sz="700"/>
            </a:lvl1pPr>
            <a:lvl2pPr marL="231846" indent="0">
              <a:buNone/>
              <a:defRPr sz="600"/>
            </a:lvl2pPr>
            <a:lvl3pPr marL="463692" indent="0">
              <a:buNone/>
              <a:defRPr sz="500"/>
            </a:lvl3pPr>
            <a:lvl4pPr marL="695538" indent="0">
              <a:buNone/>
              <a:defRPr sz="500"/>
            </a:lvl4pPr>
            <a:lvl5pPr marL="927384" indent="0">
              <a:buNone/>
              <a:defRPr sz="500"/>
            </a:lvl5pPr>
            <a:lvl6pPr marL="1159231" indent="0">
              <a:buNone/>
              <a:defRPr sz="500"/>
            </a:lvl6pPr>
            <a:lvl7pPr marL="1391077" indent="0">
              <a:buNone/>
              <a:defRPr sz="500"/>
            </a:lvl7pPr>
            <a:lvl8pPr marL="1622923" indent="0">
              <a:buNone/>
              <a:defRPr sz="500"/>
            </a:lvl8pPr>
            <a:lvl9pPr marL="1854769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45" y="403693"/>
            <a:ext cx="6480810" cy="1680104"/>
          </a:xfrm>
          <a:prstGeom prst="rect">
            <a:avLst/>
          </a:prstGeom>
        </p:spPr>
        <p:txBody>
          <a:bodyPr vert="horz" lIns="46369" tIns="23185" rIns="46369" bIns="23185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5" y="2352149"/>
            <a:ext cx="6480810" cy="6652746"/>
          </a:xfrm>
          <a:prstGeom prst="rect">
            <a:avLst/>
          </a:prstGeom>
        </p:spPr>
        <p:txBody>
          <a:bodyPr vert="horz" lIns="46369" tIns="23185" rIns="46369" bIns="2318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0045" y="9343249"/>
            <a:ext cx="1680210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8BCD-AFB3-49D9-8F1D-70117E8E5D62}" type="datetimeFigureOut">
              <a:rPr lang="fr-FR" smtClean="0"/>
              <a:pPr/>
              <a:t>04/09/2024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0308" y="9343249"/>
            <a:ext cx="2280285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160645" y="9343249"/>
            <a:ext cx="1680210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3692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885" indent="-173885" algn="l" defTabSz="46369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6750" indent="-144904" algn="l" defTabSz="46369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9615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11461" indent="-115923" algn="l" defTabSz="463692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3308" indent="-115923" algn="l" defTabSz="463692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5154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07000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38846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70692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1846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3692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95538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7384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59231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91077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22923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54769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.meziani@mongre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.meziani@mongre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8482" y="5616376"/>
            <a:ext cx="230425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 descr="Logo Mongr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624" y="130446"/>
            <a:ext cx="21356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2000326"/>
            <a:ext cx="72009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500" dirty="0">
              <a:solidFill>
                <a:srgbClr val="A50021"/>
              </a:solidFill>
              <a:latin typeface="Berlin Sans FB" pitchFamily="34" charset="0"/>
            </a:endParaRPr>
          </a:p>
          <a:p>
            <a:pPr algn="ctr"/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Préparation</a:t>
            </a:r>
          </a:p>
          <a:p>
            <a:pPr algn="ctr"/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Aux concours des Ecoles de Commerce</a:t>
            </a:r>
          </a:p>
          <a:p>
            <a:pPr algn="ctr"/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fr-FR" sz="2800" b="1" dirty="0">
              <a:solidFill>
                <a:schemeClr val="accent6">
                  <a:lumMod val="75000"/>
                </a:schemeClr>
              </a:solidFill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  <a:cs typeface="Times New Roman" pitchFamily="18" charset="0"/>
              </a:rPr>
              <a:t>Dossier d’inscription</a:t>
            </a:r>
            <a:endParaRPr lang="fr-FR" sz="25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algn="ctr"/>
            <a:endParaRPr lang="fr-FR" dirty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443833"/>
            <a:ext cx="3888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Notre Dame de Mongré /  Session 2024-2025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7704608"/>
            <a:ext cx="792138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108855" y="7368318"/>
            <a:ext cx="2160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P:\2013 2014\POST BAC\visuel post bac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439809" y="5184559"/>
            <a:ext cx="432128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 Mongr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306" y="215776"/>
            <a:ext cx="2023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88482" y="5616376"/>
            <a:ext cx="230425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9792" y="966197"/>
            <a:ext cx="6192986" cy="856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46" tIns="49373" rIns="98746" bIns="49373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Madame, Monsieur,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Cher(e) élève,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chemeClr val="bg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Face aux demandes croissantes d’élèves souhaitant préparer les concours des écoles de commerce, notre établissement propose une préparation à ces concours pour les élèves de terminale.</a:t>
            </a:r>
          </a:p>
          <a:p>
            <a:pPr algn="just"/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Elle peut ainsi permettre aux élèves intéressés de préparer les concours Post-Bac (Accès, Sésame…) grâce à une formule intensive de cours. Les modules proposés sont les suivants: synthèse, anglais, ouverture culturelle, et mathématiques /logique. Cette préparation se déroulera pendant les vacances de février 2025.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Ce dossier vous permettra d’avoir une plus grande lisibilité sur le dispositif mis en place au sein de l’établissement.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chemeClr val="bg1">
                  <a:lumMod val="50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En espérant que vous serez nombreux à souscrire cette préparation, nous vous souhaitons une bonne rentrée scolaire.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chemeClr val="bg1">
                  <a:lumMod val="50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Jean-François Barbin			Gaëlle </a:t>
            </a:r>
            <a:r>
              <a:rPr lang="fr-FR" sz="1800" b="1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Meziani</a:t>
            </a:r>
            <a:endParaRPr lang="fr-FR" sz="1800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Chef d’établissement			Conseil en Orientation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78" y="8662153"/>
            <a:ext cx="36004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Pour toute information complémentaire,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vous pouvez contacter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Gaëlle </a:t>
            </a:r>
            <a:r>
              <a:rPr lang="fr-FR" sz="13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Meziani</a:t>
            </a:r>
            <a:r>
              <a:rPr lang="fr-FR" sz="13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au 04 69 17 50 11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hlinkClick r:id="rId3"/>
              </a:rPr>
              <a:t>g.meziani@mongre.org</a:t>
            </a:r>
            <a:endParaRPr lang="fr-FR" sz="13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Messagerie Ecole Directe</a:t>
            </a:r>
            <a:endParaRPr lang="fr-FR" sz="13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704608"/>
            <a:ext cx="792138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:\2013 2014\POST BAC\visuel post b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6474" y="8136656"/>
            <a:ext cx="2880921" cy="1920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7939" y="3350221"/>
            <a:ext cx="66247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</a:t>
            </a:r>
          </a:p>
          <a:p>
            <a:pPr lvl="0"/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- Optimiser vos chances de réussite pour les concours,</a:t>
            </a:r>
          </a:p>
          <a:p>
            <a:pPr lvl="0"/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- S'exercer de façon intensive,</a:t>
            </a:r>
          </a:p>
          <a:p>
            <a:pPr lvl="0"/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- Entrer dans une dynamique de concours.</a:t>
            </a:r>
            <a:endParaRPr lang="fr-FR" sz="1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préparation intensive</a:t>
            </a:r>
          </a:p>
          <a:p>
            <a:pPr lvl="0"/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- La préparation aura lieu la première semaine des vacances de février et comprendra 23h de cours et 6h30 de concours blancs.</a:t>
            </a:r>
          </a:p>
          <a:p>
            <a:pPr lvl="0"/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- Les matières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suivantes seront abordées : anglais, synthèse, ouverture culturelle, mathématiques et logique.</a:t>
            </a:r>
          </a:p>
          <a:p>
            <a:pPr lvl="0"/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- Le cours se dérouleront en petits groupes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afin de travailler dans des conditions optimales.</a:t>
            </a:r>
          </a:p>
          <a:p>
            <a:pPr lvl="0"/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- 1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Concours Blanc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dans les conditions des concours aura lieu à la fin de la semaine.</a:t>
            </a:r>
          </a:p>
          <a:p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Planning de la préparation</a:t>
            </a:r>
          </a:p>
          <a:p>
            <a:endParaRPr lang="fr-FR" sz="18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Le planning sera distribué aux élèves 15 jours avant le début de la préparation.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283" y="166116"/>
            <a:ext cx="7200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itchFamily="34" charset="0"/>
                <a:ea typeface="Calibri" pitchFamily="34" charset="0"/>
                <a:cs typeface="Calibri" pitchFamily="34" charset="0"/>
              </a:rPr>
              <a:t>PREPARATION AUX CONCOURS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itchFamily="34" charset="0"/>
                <a:ea typeface="Calibri" pitchFamily="34" charset="0"/>
                <a:cs typeface="Calibri" pitchFamily="34" charset="0"/>
              </a:rPr>
              <a:t>DES ECOLES DE COMMERCE</a:t>
            </a:r>
            <a:endParaRPr lang="fr-FR" sz="2000" u="sng" dirty="0">
              <a:solidFill>
                <a:schemeClr val="tx1">
                  <a:lumMod val="50000"/>
                  <a:lumOff val="50000"/>
                </a:schemeClr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endParaRPr lang="fr-FR" sz="20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Stage de préparation intensive du 24 au 28/02/2025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66" y="1943968"/>
            <a:ext cx="140487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740" y="194396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r="14550"/>
          <a:stretch>
            <a:fillRect/>
          </a:stretch>
        </p:blipFill>
        <p:spPr bwMode="auto">
          <a:xfrm>
            <a:off x="3456434" y="1943968"/>
            <a:ext cx="13799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caubourg\Desktop\photo JPO new\DSC01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6594" y="1943968"/>
            <a:ext cx="810090" cy="1080120"/>
          </a:xfrm>
          <a:prstGeom prst="rect">
            <a:avLst/>
          </a:prstGeom>
          <a:noFill/>
        </p:spPr>
      </p:pic>
      <p:pic>
        <p:nvPicPr>
          <p:cNvPr id="2" name="Picture 2" descr="P:\2011 2012\CARTE VOEUX 2011\Mongré1.jpg"/>
          <p:cNvPicPr>
            <a:picLocks noChangeAspect="1" noChangeArrowheads="1"/>
          </p:cNvPicPr>
          <p:nvPr/>
        </p:nvPicPr>
        <p:blipFill>
          <a:blip r:embed="rId6" cstate="print"/>
          <a:srcRect b="4984"/>
          <a:stretch>
            <a:fillRect/>
          </a:stretch>
        </p:blipFill>
        <p:spPr bwMode="auto">
          <a:xfrm>
            <a:off x="1584226" y="1943968"/>
            <a:ext cx="1827444" cy="1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8102" y="1583928"/>
            <a:ext cx="6264696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u="sng" dirty="0">
              <a:solidFill>
                <a:schemeClr val="accent6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u="sng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Times New Roman" pitchFamily="18" charset="0"/>
              </a:rPr>
              <a:t>Volume horaire sur la semaine: 29h30.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Times New Roman" pitchFamily="18" charset="0"/>
              </a:rPr>
              <a:t>-6h de synthèse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Times New Roman" pitchFamily="18" charset="0"/>
              </a:rPr>
              <a:t>-6h d’anglais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Times New Roman" pitchFamily="18" charset="0"/>
              </a:rPr>
              <a:t>-3h d’ouverture culturelle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Times New Roman" pitchFamily="18" charset="0"/>
              </a:rPr>
              <a:t>-8h de logique/ mathématiques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Times New Roman" pitchFamily="18" charset="0"/>
              </a:rPr>
              <a:t>Nombre d’heures : 23h de cours et 6h30 de concours blanc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Times New Roman" pitchFamily="18" charset="0"/>
              </a:rPr>
              <a:t>Coût : 170 euros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1" u="sng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Attention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L’inscription aux différents concours reste de la responsabilité des familles.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6795"/>
            <a:ext cx="7200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itchFamily="34" charset="0"/>
                <a:ea typeface="Calibri" pitchFamily="34" charset="0"/>
                <a:cs typeface="Calibri" pitchFamily="34" charset="0"/>
              </a:rPr>
              <a:t>PREPARATION AUX CONCOURS DES ECOLES DE COMMERCE </a:t>
            </a:r>
            <a:endParaRPr lang="fr-FR" sz="2000" u="sng" dirty="0">
              <a:solidFill>
                <a:schemeClr val="tx1">
                  <a:lumMod val="50000"/>
                  <a:lumOff val="50000"/>
                </a:schemeClr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Tarifs et modalités d’inscription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8082" y="3446687"/>
            <a:ext cx="662473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Nom 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			Classe: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Prénom :		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Adresse mail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Confirme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l’inscription à la préparation aux concours des écoles de commerce et de communication d’un montant de 170 euros.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0" i="0" u="none" strike="noStrike" cap="none" normalizeH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Verse ce jour des arrhes de 80 euros. Le solde sera prélevé les mois suivants.</a:t>
            </a:r>
            <a:endParaRPr kumimoji="0" lang="fr-FR" sz="2000" b="0" i="0" u="none" strike="noStrike" cap="none" normalizeH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defTabSz="315450"/>
            <a:endParaRPr lang="fr-FR" sz="2000" b="1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defTabSz="315450"/>
            <a:r>
              <a:rPr lang="fr-FR" sz="20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Toute interruption en cours de préparation ne donnera pas lieu à remboursement.</a:t>
            </a:r>
          </a:p>
          <a:p>
            <a:pPr defTabSz="315450"/>
            <a:endParaRPr lang="fr-FR" sz="2000" b="1" i="1" dirty="0">
              <a:solidFill>
                <a:prstClr val="black">
                  <a:lumMod val="50000"/>
                  <a:lumOff val="50000"/>
                </a:prstClr>
              </a:solidFill>
              <a:ea typeface="Calibri" pitchFamily="34" charset="0"/>
              <a:cs typeface="Times New Roman" pitchFamily="18" charset="0"/>
            </a:endParaRPr>
          </a:p>
          <a:p>
            <a:pPr defTabSz="315450"/>
            <a:r>
              <a:rPr lang="fr-FR" sz="2000" b="1" i="1" dirty="0">
                <a:solidFill>
                  <a:prstClr val="black">
                    <a:lumMod val="50000"/>
                    <a:lumOff val="50000"/>
                  </a:prstClr>
                </a:solidFill>
                <a:ea typeface="Calibri" pitchFamily="34" charset="0"/>
                <a:cs typeface="Times New Roman" pitchFamily="18" charset="0"/>
              </a:rPr>
              <a:t>L’élève inscrit s’engage à suivre l’intégralité des modules sur la semaine complète.</a:t>
            </a:r>
            <a:endParaRPr lang="fr-FR" sz="2000" dirty="0">
              <a:solidFill>
                <a:prstClr val="black">
                  <a:lumMod val="50000"/>
                  <a:lumOff val="50000"/>
                </a:prstClr>
              </a:solidFill>
              <a:ea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>
                    <a:lumMod val="50000"/>
                    <a:lumOff val="50000"/>
                  </a:prstClr>
                </a:solidFill>
                <a:ea typeface="Calibri" pitchFamily="34" charset="0"/>
                <a:cs typeface="Calibri" pitchFamily="34" charset="0"/>
              </a:rPr>
              <a:t>Date :							Signature des parents:</a:t>
            </a:r>
            <a:endParaRPr lang="fr-FR" sz="2000" dirty="0">
              <a:solidFill>
                <a:prstClr val="black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3" descr="Logo Mongr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306" y="71760"/>
            <a:ext cx="2023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" y="1223888"/>
            <a:ext cx="7200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itchFamily="34" charset="0"/>
                <a:ea typeface="Calibri" pitchFamily="34" charset="0"/>
                <a:cs typeface="Calibri" pitchFamily="34" charset="0"/>
              </a:rPr>
              <a:t>PREPARATION AUX CONCOURS DES ECOLES DE COMMERCE 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Berlin Sans FB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itchFamily="34" charset="0"/>
                <a:ea typeface="Calibri" pitchFamily="34" charset="0"/>
                <a:cs typeface="Calibri" pitchFamily="34" charset="0"/>
              </a:rPr>
              <a:t>Bulletin d’inscription session 2024-2025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84805"/>
            <a:ext cx="72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Pour une meilleure organisation, merci de retourner le bulletin d’inscription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à </a:t>
            </a:r>
            <a:r>
              <a:rPr lang="fr-FR" sz="1800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Gaëlle </a:t>
            </a:r>
            <a:r>
              <a:rPr lang="fr-FR" sz="1800" i="1" u="sng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Meziani</a:t>
            </a:r>
            <a:endParaRPr lang="fr-FR" sz="1800" i="1" u="sng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g.meziani@mongre.org</a:t>
            </a:r>
            <a:r>
              <a:rPr lang="fr-FR" sz="1800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Messagerie Ecole Directe</a:t>
            </a:r>
            <a:endParaRPr lang="fr-FR" sz="1800" i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524</Words>
  <Application>Microsoft Office PowerPoint</Application>
  <PresentationFormat>Personnalisé</PresentationFormat>
  <Paragraphs>94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Berlin Sans FB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caubourg</dc:creator>
  <cp:lastModifiedBy>Gaelle MEZIANI</cp:lastModifiedBy>
  <cp:revision>276</cp:revision>
  <cp:lastPrinted>2018-12-17T12:10:03Z</cp:lastPrinted>
  <dcterms:created xsi:type="dcterms:W3CDTF">2012-01-12T14:23:02Z</dcterms:created>
  <dcterms:modified xsi:type="dcterms:W3CDTF">2024-09-04T08:07:24Z</dcterms:modified>
</cp:coreProperties>
</file>