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396"/>
          </a:xfrm>
          <a:prstGeom prst="rect">
            <a:avLst/>
          </a:prstGeom>
        </p:spPr>
        <p:txBody>
          <a:bodyPr vert="horz" lIns="91418" tIns="45709" rIns="91418" bIns="45709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90" y="1"/>
            <a:ext cx="2946400" cy="498396"/>
          </a:xfrm>
          <a:prstGeom prst="rect">
            <a:avLst/>
          </a:prstGeom>
        </p:spPr>
        <p:txBody>
          <a:bodyPr vert="horz" lIns="91418" tIns="45709" rIns="91418" bIns="45709" rtlCol="0"/>
          <a:lstStyle>
            <a:lvl1pPr algn="r">
              <a:defRPr sz="1200"/>
            </a:lvl1pPr>
          </a:lstStyle>
          <a:p>
            <a:fld id="{75C6D973-CDC1-4E04-8649-718913AF14A7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8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8" tIns="45709" rIns="91418" bIns="45709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1" y="4777611"/>
            <a:ext cx="5438775" cy="3907801"/>
          </a:xfrm>
          <a:prstGeom prst="rect">
            <a:avLst/>
          </a:prstGeom>
        </p:spPr>
        <p:txBody>
          <a:bodyPr vert="horz" lIns="91418" tIns="45709" rIns="91418" bIns="45709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243"/>
            <a:ext cx="2946400" cy="498396"/>
          </a:xfrm>
          <a:prstGeom prst="rect">
            <a:avLst/>
          </a:prstGeom>
        </p:spPr>
        <p:txBody>
          <a:bodyPr vert="horz" lIns="91418" tIns="45709" rIns="91418" bIns="45709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90" y="9428243"/>
            <a:ext cx="2946400" cy="498396"/>
          </a:xfrm>
          <a:prstGeom prst="rect">
            <a:avLst/>
          </a:prstGeom>
        </p:spPr>
        <p:txBody>
          <a:bodyPr vert="horz" lIns="91418" tIns="45709" rIns="91418" bIns="45709" rtlCol="0" anchor="b"/>
          <a:lstStyle>
            <a:lvl1pPr algn="r">
              <a:defRPr sz="1200"/>
            </a:lvl1pPr>
          </a:lstStyle>
          <a:p>
            <a:fld id="{E8674724-D8C1-4570-8BDA-AB12371237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542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674724-D8C1-4570-8BDA-AB123712371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2368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F97B-8B6E-4B74-A7E4-F68230F2743F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EB14E-21C5-497E-AD58-E5201FB8F2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F97B-8B6E-4B74-A7E4-F68230F2743F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EB14E-21C5-497E-AD58-E5201FB8F2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F97B-8B6E-4B74-A7E4-F68230F2743F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EB14E-21C5-497E-AD58-E5201FB8F2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F97B-8B6E-4B74-A7E4-F68230F2743F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EB14E-21C5-497E-AD58-E5201FB8F2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F97B-8B6E-4B74-A7E4-F68230F2743F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EB14E-21C5-497E-AD58-E5201FB8F2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F97B-8B6E-4B74-A7E4-F68230F2743F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EB14E-21C5-497E-AD58-E5201FB8F2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F97B-8B6E-4B74-A7E4-F68230F2743F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EB14E-21C5-497E-AD58-E5201FB8F2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F97B-8B6E-4B74-A7E4-F68230F2743F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EB14E-21C5-497E-AD58-E5201FB8F2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F97B-8B6E-4B74-A7E4-F68230F2743F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EB14E-21C5-497E-AD58-E5201FB8F2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F97B-8B6E-4B74-A7E4-F68230F2743F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EB14E-21C5-497E-AD58-E5201FB8F2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BF97B-8B6E-4B74-A7E4-F68230F2743F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EB14E-21C5-497E-AD58-E5201FB8F2F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BF97B-8B6E-4B74-A7E4-F68230F2743F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EB14E-21C5-497E-AD58-E5201FB8F2F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046661"/>
              </p:ext>
            </p:extLst>
          </p:nvPr>
        </p:nvGraphicFramePr>
        <p:xfrm>
          <a:off x="1115621" y="1397002"/>
          <a:ext cx="6912762" cy="5022522"/>
        </p:xfrm>
        <a:graphic>
          <a:graphicData uri="http://schemas.openxmlformats.org/drawingml/2006/table">
            <a:tbl>
              <a:tblPr/>
              <a:tblGrid>
                <a:gridCol w="167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71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71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671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671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671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6716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671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6716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6716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6716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6716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16716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16716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16716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16716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16716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16716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16716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167160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195020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198502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167160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167160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167160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167160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167160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167160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167160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  <a:gridCol w="167160">
                  <a:extLst>
                    <a:ext uri="{9D8B030D-6E8A-4147-A177-3AD203B41FA5}">
                      <a16:colId xmlns:a16="http://schemas.microsoft.com/office/drawing/2014/main" val="20033"/>
                    </a:ext>
                  </a:extLst>
                </a:gridCol>
                <a:gridCol w="167160">
                  <a:extLst>
                    <a:ext uri="{9D8B030D-6E8A-4147-A177-3AD203B41FA5}">
                      <a16:colId xmlns:a16="http://schemas.microsoft.com/office/drawing/2014/main" val="20034"/>
                    </a:ext>
                  </a:extLst>
                </a:gridCol>
                <a:gridCol w="167160">
                  <a:extLst>
                    <a:ext uri="{9D8B030D-6E8A-4147-A177-3AD203B41FA5}">
                      <a16:colId xmlns:a16="http://schemas.microsoft.com/office/drawing/2014/main" val="20035"/>
                    </a:ext>
                  </a:extLst>
                </a:gridCol>
                <a:gridCol w="167160">
                  <a:extLst>
                    <a:ext uri="{9D8B030D-6E8A-4147-A177-3AD203B41FA5}">
                      <a16:colId xmlns:a16="http://schemas.microsoft.com/office/drawing/2014/main" val="20036"/>
                    </a:ext>
                  </a:extLst>
                </a:gridCol>
                <a:gridCol w="167160">
                  <a:extLst>
                    <a:ext uri="{9D8B030D-6E8A-4147-A177-3AD203B41FA5}">
                      <a16:colId xmlns:a16="http://schemas.microsoft.com/office/drawing/2014/main" val="20037"/>
                    </a:ext>
                  </a:extLst>
                </a:gridCol>
                <a:gridCol w="167160">
                  <a:extLst>
                    <a:ext uri="{9D8B030D-6E8A-4147-A177-3AD203B41FA5}">
                      <a16:colId xmlns:a16="http://schemas.microsoft.com/office/drawing/2014/main" val="20038"/>
                    </a:ext>
                  </a:extLst>
                </a:gridCol>
                <a:gridCol w="167160">
                  <a:extLst>
                    <a:ext uri="{9D8B030D-6E8A-4147-A177-3AD203B41FA5}">
                      <a16:colId xmlns:a16="http://schemas.microsoft.com/office/drawing/2014/main" val="20039"/>
                    </a:ext>
                  </a:extLst>
                </a:gridCol>
                <a:gridCol w="167160">
                  <a:extLst>
                    <a:ext uri="{9D8B030D-6E8A-4147-A177-3AD203B41FA5}">
                      <a16:colId xmlns:a16="http://schemas.microsoft.com/office/drawing/2014/main" val="20040"/>
                    </a:ext>
                  </a:extLst>
                </a:gridCol>
              </a:tblGrid>
              <a:tr h="235078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500" b="0" i="0" u="none" strike="noStrike" baseline="0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vert="wordArtVert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5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vert="wordArtVert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966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 dirty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5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vert="wordArtVert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5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vert="wordArtVert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0966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S12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1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S11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1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1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1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vert="wordArtVert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0966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S16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dkHorz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S15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S14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S13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endParaRPr lang="fr-FR" sz="900" b="1" i="0" u="none" strike="noStrike" baseline="0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endParaRPr lang="fr-FR" sz="900" b="1" i="0" u="none" strike="noStrike" baseline="0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 baseline="0" dirty="0">
                          <a:solidFill>
                            <a:srgbClr val="002060"/>
                          </a:solidFill>
                          <a:latin typeface="Arial"/>
                        </a:rPr>
                        <a:t>.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S10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S9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Resp.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dkHorz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S8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0966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fr-FR" sz="900" b="1" i="0" u="none" strike="noStrike" baseline="0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dkHorz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endParaRPr lang="fr-FR" sz="900" b="1" i="0" u="none" strike="noStrike" baseline="0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fr-FR" sz="700" b="0" i="0" u="none" strike="noStrike" baseline="0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1°/Tles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dkHorz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700" b="1" i="0" u="none" strike="noStrike" baseline="0" dirty="0">
                          <a:solidFill>
                            <a:srgbClr val="00206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0966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1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0966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fr-FR" sz="5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Esc.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BlToT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fr-FR" sz="500" b="0" i="0" u="none" strike="noStrike" baseline="0" dirty="0">
                          <a:solidFill>
                            <a:srgbClr val="002060"/>
                          </a:solidFill>
                          <a:latin typeface="Arial"/>
                        </a:rPr>
                        <a:t>.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1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7740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WC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5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Gymnase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 dirty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Esc. Principal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 dirty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 dirty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endParaRPr lang="fr-FR" sz="500" b="0" i="0" u="none" strike="noStrike" baseline="0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fr-FR" sz="700" b="1" i="0" u="none" strike="noStrike" baseline="0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9354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S17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Perms.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dkHorz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dkHorz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 dirty="0">
                          <a:solidFill>
                            <a:srgbClr val="002060"/>
                          </a:solidFill>
                          <a:latin typeface="Arial"/>
                        </a:rPr>
                        <a:t>S7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9354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lycée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dkHorz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dkHorz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0966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S18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S6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0966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9354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S19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6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Resp. 2°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0966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6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6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S5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0966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wc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0966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S20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6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S4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0966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0966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S21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6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S3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0966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0966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S22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S2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0966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341934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S23 Info.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Esc.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6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Animateur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05160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S24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Primaires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S25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S26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Pasto.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S27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S28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S29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5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S30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S31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S32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S33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S34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S35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S36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S37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S1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dkHorz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0966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pattFill prst="dkHorz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7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fr-FR" sz="7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0966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 baseline="0">
                          <a:solidFill>
                            <a:srgbClr val="00206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baseline="0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  <p:sp>
        <p:nvSpPr>
          <p:cNvPr id="3" name="Légende encadrée 3 2"/>
          <p:cNvSpPr/>
          <p:nvPr/>
        </p:nvSpPr>
        <p:spPr>
          <a:xfrm>
            <a:off x="1542002" y="457143"/>
            <a:ext cx="1440160" cy="647047"/>
          </a:xfrm>
          <a:prstGeom prst="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00000"/>
              <a:gd name="adj6" fmla="val -16667"/>
              <a:gd name="adj7" fmla="val 226315"/>
              <a:gd name="adj8" fmla="val 3981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469994" y="457086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solidFill>
                  <a:schemeClr val="tx2"/>
                </a:solidFill>
              </a:rPr>
              <a:t>Les formations en art, mode, design et audiovisuel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4604915" y="638658"/>
            <a:ext cx="15156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solidFill>
                  <a:schemeClr val="tx2"/>
                </a:solidFill>
              </a:rPr>
              <a:t>Suivre des études en économie, gestion et management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8001489" y="1539826"/>
            <a:ext cx="107336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solidFill>
                  <a:schemeClr val="tx2"/>
                </a:solidFill>
              </a:rPr>
              <a:t>Ingénieur/ Sciences et technique</a:t>
            </a:r>
          </a:p>
          <a:p>
            <a:pPr algn="ctr"/>
            <a:endParaRPr lang="fr-FR" sz="1000" dirty="0">
              <a:solidFill>
                <a:srgbClr val="FF0000"/>
              </a:solidFill>
            </a:endParaRPr>
          </a:p>
        </p:txBody>
      </p:sp>
      <p:cxnSp>
        <p:nvCxnSpPr>
          <p:cNvPr id="18" name="Connecteur droit 17"/>
          <p:cNvCxnSpPr>
            <a:cxnSpLocks/>
          </p:cNvCxnSpPr>
          <p:nvPr/>
        </p:nvCxnSpPr>
        <p:spPr>
          <a:xfrm flipH="1">
            <a:off x="2848339" y="894144"/>
            <a:ext cx="566753" cy="1038570"/>
          </a:xfrm>
          <a:prstGeom prst="line">
            <a:avLst/>
          </a:prstGeom>
          <a:ln w="254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2915816" y="3573016"/>
            <a:ext cx="3456384" cy="1296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ZoneTexte 25"/>
          <p:cNvSpPr txBox="1"/>
          <p:nvPr/>
        </p:nvSpPr>
        <p:spPr>
          <a:xfrm>
            <a:off x="3131840" y="3717032"/>
            <a:ext cx="30243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/>
              <a:t>Forum</a:t>
            </a:r>
          </a:p>
          <a:p>
            <a:pPr algn="ctr"/>
            <a:r>
              <a:rPr lang="fr-FR" sz="2000" b="1" dirty="0"/>
              <a:t>de</a:t>
            </a:r>
          </a:p>
          <a:p>
            <a:pPr algn="ctr"/>
            <a:r>
              <a:rPr lang="fr-FR" sz="2000" b="1" dirty="0"/>
              <a:t>l’Enseignement Supérieur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4139952" y="652534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entrée</a:t>
            </a:r>
          </a:p>
        </p:txBody>
      </p:sp>
      <p:cxnSp>
        <p:nvCxnSpPr>
          <p:cNvPr id="33" name="Connecteur en angle 32"/>
          <p:cNvCxnSpPr/>
          <p:nvPr/>
        </p:nvCxnSpPr>
        <p:spPr>
          <a:xfrm rot="16200000" flipV="1">
            <a:off x="3887924" y="5345212"/>
            <a:ext cx="1008112" cy="504056"/>
          </a:xfrm>
          <a:prstGeom prst="bentConnector3">
            <a:avLst>
              <a:gd name="adj1" fmla="val 50000"/>
            </a:avLst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Légende encadrée 3 29"/>
          <p:cNvSpPr/>
          <p:nvPr/>
        </p:nvSpPr>
        <p:spPr>
          <a:xfrm>
            <a:off x="4682467" y="627030"/>
            <a:ext cx="1367518" cy="669588"/>
          </a:xfrm>
          <a:prstGeom prst="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100000"/>
              <a:gd name="adj6" fmla="val -16667"/>
              <a:gd name="adj7" fmla="val 147654"/>
              <a:gd name="adj8" fmla="val -5135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Légende encadrée 3 31"/>
          <p:cNvSpPr/>
          <p:nvPr/>
        </p:nvSpPr>
        <p:spPr>
          <a:xfrm>
            <a:off x="8130906" y="1439758"/>
            <a:ext cx="852274" cy="1043656"/>
          </a:xfrm>
          <a:prstGeom prst="borderCallout3">
            <a:avLst>
              <a:gd name="adj1" fmla="val 18750"/>
              <a:gd name="adj2" fmla="val -8333"/>
              <a:gd name="adj3" fmla="val 18750"/>
              <a:gd name="adj4" fmla="val -16667"/>
              <a:gd name="adj5" fmla="val 62260"/>
              <a:gd name="adj6" fmla="val -17519"/>
              <a:gd name="adj7" fmla="val 82854"/>
              <a:gd name="adj8" fmla="val -2754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Connecteur droit 9"/>
          <p:cNvCxnSpPr>
            <a:stCxn id="32" idx="1"/>
          </p:cNvCxnSpPr>
          <p:nvPr/>
        </p:nvCxnSpPr>
        <p:spPr>
          <a:xfrm flipH="1">
            <a:off x="7870271" y="2483414"/>
            <a:ext cx="686772" cy="78354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>
            <a:cxnSpLocks/>
          </p:cNvCxnSpPr>
          <p:nvPr/>
        </p:nvCxnSpPr>
        <p:spPr>
          <a:xfrm>
            <a:off x="5547635" y="1324988"/>
            <a:ext cx="643453" cy="636598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89433" y="777882"/>
            <a:ext cx="1013098" cy="1384995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tx2"/>
                </a:solidFill>
              </a:rPr>
              <a:t>Quelles études pour travailler dans la </a:t>
            </a:r>
            <a:r>
              <a:rPr lang="fr-FR" sz="1200" dirty="0" err="1">
                <a:solidFill>
                  <a:schemeClr val="tx2"/>
                </a:solidFill>
              </a:rPr>
              <a:t>comm</a:t>
            </a:r>
            <a:r>
              <a:rPr lang="fr-FR" sz="1200" dirty="0">
                <a:solidFill>
                  <a:schemeClr val="tx2"/>
                </a:solidFill>
              </a:rPr>
              <a:t>, la publicité, les langues?</a:t>
            </a:r>
          </a:p>
        </p:txBody>
      </p:sp>
      <p:cxnSp>
        <p:nvCxnSpPr>
          <p:cNvPr id="35" name="Connecteur droit 34"/>
          <p:cNvCxnSpPr>
            <a:cxnSpLocks/>
          </p:cNvCxnSpPr>
          <p:nvPr/>
        </p:nvCxnSpPr>
        <p:spPr>
          <a:xfrm flipV="1">
            <a:off x="564838" y="3623866"/>
            <a:ext cx="684548" cy="27897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A4B6C5DB-2244-4B27-AE46-785199B9AAA2}"/>
              </a:ext>
            </a:extLst>
          </p:cNvPr>
          <p:cNvCxnSpPr>
            <a:cxnSpLocks/>
          </p:cNvCxnSpPr>
          <p:nvPr/>
        </p:nvCxnSpPr>
        <p:spPr>
          <a:xfrm>
            <a:off x="1115617" y="1834061"/>
            <a:ext cx="160204" cy="144599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>
            <a:extLst>
              <a:ext uri="{FF2B5EF4-FFF2-40B4-BE49-F238E27FC236}">
                <a16:creationId xmlns:a16="http://schemas.microsoft.com/office/drawing/2014/main" id="{28204A10-6BED-442D-98A1-87B888B03D58}"/>
              </a:ext>
            </a:extLst>
          </p:cNvPr>
          <p:cNvCxnSpPr>
            <a:cxnSpLocks/>
          </p:cNvCxnSpPr>
          <p:nvPr/>
        </p:nvCxnSpPr>
        <p:spPr>
          <a:xfrm flipH="1">
            <a:off x="3408364" y="894144"/>
            <a:ext cx="139007" cy="1067442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>
            <a:extLst>
              <a:ext uri="{FF2B5EF4-FFF2-40B4-BE49-F238E27FC236}">
                <a16:creationId xmlns:a16="http://schemas.microsoft.com/office/drawing/2014/main" id="{E4491154-2D29-4A99-853E-5479778476BD}"/>
              </a:ext>
            </a:extLst>
          </p:cNvPr>
          <p:cNvCxnSpPr>
            <a:cxnSpLocks/>
          </p:cNvCxnSpPr>
          <p:nvPr/>
        </p:nvCxnSpPr>
        <p:spPr>
          <a:xfrm>
            <a:off x="536606" y="3140968"/>
            <a:ext cx="712780" cy="125986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>
            <a:extLst>
              <a:ext uri="{FF2B5EF4-FFF2-40B4-BE49-F238E27FC236}">
                <a16:creationId xmlns:a16="http://schemas.microsoft.com/office/drawing/2014/main" id="{4660CB09-1EAC-4572-A03E-EC15C5528114}"/>
              </a:ext>
            </a:extLst>
          </p:cNvPr>
          <p:cNvCxnSpPr>
            <a:cxnSpLocks/>
          </p:cNvCxnSpPr>
          <p:nvPr/>
        </p:nvCxnSpPr>
        <p:spPr>
          <a:xfrm>
            <a:off x="5956925" y="1291182"/>
            <a:ext cx="697856" cy="67040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>
            <a:extLst>
              <a:ext uri="{FF2B5EF4-FFF2-40B4-BE49-F238E27FC236}">
                <a16:creationId xmlns:a16="http://schemas.microsoft.com/office/drawing/2014/main" id="{1E8CEBCE-05AB-4A62-AA74-ABCEA114F7E8}"/>
              </a:ext>
            </a:extLst>
          </p:cNvPr>
          <p:cNvCxnSpPr>
            <a:cxnSpLocks/>
          </p:cNvCxnSpPr>
          <p:nvPr/>
        </p:nvCxnSpPr>
        <p:spPr>
          <a:xfrm flipH="1">
            <a:off x="7870271" y="3584776"/>
            <a:ext cx="260635" cy="54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13A5E3E6-311D-4CE6-A56E-ABD5B8A817CC}"/>
              </a:ext>
            </a:extLst>
          </p:cNvPr>
          <p:cNvSpPr/>
          <p:nvPr/>
        </p:nvSpPr>
        <p:spPr>
          <a:xfrm>
            <a:off x="51363" y="3097965"/>
            <a:ext cx="1118211" cy="91700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noFill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762F962-A35F-4A5D-AA14-FF3C6548FFA9}"/>
              </a:ext>
            </a:extLst>
          </p:cNvPr>
          <p:cNvSpPr txBox="1"/>
          <p:nvPr/>
        </p:nvSpPr>
        <p:spPr>
          <a:xfrm>
            <a:off x="25918" y="3140968"/>
            <a:ext cx="9816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solidFill>
                  <a:srgbClr val="002060"/>
                </a:solidFill>
              </a:rPr>
              <a:t>Suivre des études en santé, social, paramédical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0C5458C3-7275-ABEC-FBA6-870D858AD95A}"/>
              </a:ext>
            </a:extLst>
          </p:cNvPr>
          <p:cNvSpPr txBox="1"/>
          <p:nvPr/>
        </p:nvSpPr>
        <p:spPr>
          <a:xfrm>
            <a:off x="3053030" y="66758"/>
            <a:ext cx="1302946" cy="830997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solidFill>
                  <a:schemeClr val="tx2"/>
                </a:solidFill>
              </a:rPr>
              <a:t>Réussir son parcours d’études à l’université ou à l’IUT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C08B78-E412-D0F8-D984-1A41FB2434CE}"/>
              </a:ext>
            </a:extLst>
          </p:cNvPr>
          <p:cNvSpPr/>
          <p:nvPr/>
        </p:nvSpPr>
        <p:spPr>
          <a:xfrm>
            <a:off x="8123974" y="3311695"/>
            <a:ext cx="994108" cy="5911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noFill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E5E7CB5-4225-F32E-D731-4DEF034ABCC1}"/>
              </a:ext>
            </a:extLst>
          </p:cNvPr>
          <p:cNvSpPr txBox="1"/>
          <p:nvPr/>
        </p:nvSpPr>
        <p:spPr>
          <a:xfrm>
            <a:off x="8083075" y="3345686"/>
            <a:ext cx="8777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tx2"/>
                </a:solidFill>
              </a:rPr>
              <a:t>Défense/</a:t>
            </a:r>
          </a:p>
          <a:p>
            <a:r>
              <a:rPr lang="fr-FR" sz="1200" dirty="0">
                <a:solidFill>
                  <a:schemeClr val="tx2"/>
                </a:solidFill>
              </a:rPr>
              <a:t>Sécurité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1214</TotalTime>
  <Words>465</Words>
  <Application>Microsoft Office PowerPoint</Application>
  <PresentationFormat>Affichage à l'écran (4:3)</PresentationFormat>
  <Paragraphs>399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Administrateur</dc:creator>
  <cp:lastModifiedBy>Gaelle MEZIANI</cp:lastModifiedBy>
  <cp:revision>60</cp:revision>
  <cp:lastPrinted>2024-12-03T09:33:11Z</cp:lastPrinted>
  <dcterms:created xsi:type="dcterms:W3CDTF">2014-11-20T15:50:29Z</dcterms:created>
  <dcterms:modified xsi:type="dcterms:W3CDTF">2024-12-03T12:56:23Z</dcterms:modified>
</cp:coreProperties>
</file>